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60" r:id="rId5"/>
    <p:sldId id="262" r:id="rId6"/>
    <p:sldId id="2147473951" r:id="rId7"/>
    <p:sldId id="2147473952" r:id="rId8"/>
    <p:sldId id="2147473976" r:id="rId9"/>
    <p:sldId id="2147473964" r:id="rId10"/>
    <p:sldId id="2147473969" r:id="rId11"/>
    <p:sldId id="2147473965" r:id="rId12"/>
    <p:sldId id="265" r:id="rId13"/>
    <p:sldId id="2147473974" r:id="rId14"/>
    <p:sldId id="2147473975" r:id="rId15"/>
    <p:sldId id="2147473978" r:id="rId16"/>
    <p:sldId id="259" r:id="rId17"/>
  </p:sldIdLst>
  <p:sldSz cx="18288000" cy="10287000"/>
  <p:notesSz cx="6858000" cy="9144000"/>
  <p:embeddedFontLst>
    <p:embeddedFont>
      <p:font typeface="Arial Bold" panose="020B0704020202020204" pitchFamily="34" charset="0"/>
      <p:regular r:id="rId19"/>
      <p:bold r:id="rId20"/>
    </p:embeddedFont>
    <p:embeddedFont>
      <p:font typeface="Arial Bold Italics" panose="020B0604020202020204" charset="0"/>
      <p:regular r:id="rId21"/>
    </p:embeddedFont>
    <p:embeddedFont>
      <p:font typeface="Avenir Next LT Pro" panose="020B0504020202020204" pitchFamily="34" charset="0"/>
      <p:regular r:id="rId22"/>
    </p:embeddedFont>
    <p:embeddedFont>
      <p:font typeface="Brush Script MT" panose="03060802040406070304" pitchFamily="66" charset="0"/>
      <p:italic r:id="rId23"/>
    </p:embeddedFont>
    <p:embeddedFont>
      <p:font typeface="Garamond" panose="02020404030301010803" pitchFamily="18" charset="0"/>
      <p:regular r:id="rId24"/>
      <p:bold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04D90C-D973-4100-9945-7D1BEE959AF7}" v="7" dt="2026-05-06T06:55:42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3304" autoAdjust="0"/>
  </p:normalViewPr>
  <p:slideViewPr>
    <p:cSldViewPr>
      <p:cViewPr varScale="1">
        <p:scale>
          <a:sx n="41" d="100"/>
          <a:sy n="41" d="100"/>
        </p:scale>
        <p:origin x="7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wachari, Christina" userId="f5ae5416-4d9a-4d3e-b5f7-73e7dc24071e" providerId="ADAL" clId="{7B3495D0-CEBC-49C3-9A15-989EFEB61747}"/>
    <pc:docChg chg="addSld delSld modSld">
      <pc:chgData name="Mwachari, Christina" userId="f5ae5416-4d9a-4d3e-b5f7-73e7dc24071e" providerId="ADAL" clId="{7B3495D0-CEBC-49C3-9A15-989EFEB61747}" dt="2026-05-06T07:03:12.820" v="209" actId="207"/>
      <pc:docMkLst>
        <pc:docMk/>
      </pc:docMkLst>
      <pc:sldChg chg="modSp mod">
        <pc:chgData name="Mwachari, Christina" userId="f5ae5416-4d9a-4d3e-b5f7-73e7dc24071e" providerId="ADAL" clId="{7B3495D0-CEBC-49C3-9A15-989EFEB61747}" dt="2026-05-06T07:03:12.820" v="209" actId="207"/>
        <pc:sldMkLst>
          <pc:docMk/>
          <pc:sldMk cId="0" sldId="256"/>
        </pc:sldMkLst>
        <pc:spChg chg="mod">
          <ac:chgData name="Mwachari, Christina" userId="f5ae5416-4d9a-4d3e-b5f7-73e7dc24071e" providerId="ADAL" clId="{7B3495D0-CEBC-49C3-9A15-989EFEB61747}" dt="2026-05-06T07:03:12.820" v="209" actId="207"/>
          <ac:spMkLst>
            <pc:docMk/>
            <pc:sldMk cId="0" sldId="256"/>
            <ac:spMk id="81" creationId="{D1C540F9-4D4E-53C6-EDC4-F25B9751190E}"/>
          </ac:spMkLst>
        </pc:spChg>
      </pc:sldChg>
      <pc:sldChg chg="modSp mod">
        <pc:chgData name="Mwachari, Christina" userId="f5ae5416-4d9a-4d3e-b5f7-73e7dc24071e" providerId="ADAL" clId="{7B3495D0-CEBC-49C3-9A15-989EFEB61747}" dt="2026-05-06T06:47:35.602" v="1" actId="1076"/>
        <pc:sldMkLst>
          <pc:docMk/>
          <pc:sldMk cId="626892412" sldId="2147473974"/>
        </pc:sldMkLst>
        <pc:spChg chg="mod">
          <ac:chgData name="Mwachari, Christina" userId="f5ae5416-4d9a-4d3e-b5f7-73e7dc24071e" providerId="ADAL" clId="{7B3495D0-CEBC-49C3-9A15-989EFEB61747}" dt="2026-05-06T06:47:35.602" v="1" actId="1076"/>
          <ac:spMkLst>
            <pc:docMk/>
            <pc:sldMk cId="626892412" sldId="2147473974"/>
            <ac:spMk id="3" creationId="{3A9D4913-61B5-F82A-0ABC-C0FBF477D07A}"/>
          </ac:spMkLst>
        </pc:spChg>
      </pc:sldChg>
      <pc:sldChg chg="addSp modSp add del mod">
        <pc:chgData name="Mwachari, Christina" userId="f5ae5416-4d9a-4d3e-b5f7-73e7dc24071e" providerId="ADAL" clId="{7B3495D0-CEBC-49C3-9A15-989EFEB61747}" dt="2026-05-06T06:57:15.869" v="124" actId="47"/>
        <pc:sldMkLst>
          <pc:docMk/>
          <pc:sldMk cId="2396511631" sldId="2147473977"/>
        </pc:sldMkLst>
        <pc:spChg chg="add mod">
          <ac:chgData name="Mwachari, Christina" userId="f5ae5416-4d9a-4d3e-b5f7-73e7dc24071e" providerId="ADAL" clId="{7B3495D0-CEBC-49C3-9A15-989EFEB61747}" dt="2026-05-06T06:52:38.120" v="62" actId="403"/>
          <ac:spMkLst>
            <pc:docMk/>
            <pc:sldMk cId="2396511631" sldId="2147473977"/>
            <ac:spMk id="2" creationId="{2063AE80-C5D4-5A7A-4A09-708F5A1BDCAB}"/>
          </ac:spMkLst>
        </pc:spChg>
        <pc:spChg chg="mod">
          <ac:chgData name="Mwachari, Christina" userId="f5ae5416-4d9a-4d3e-b5f7-73e7dc24071e" providerId="ADAL" clId="{7B3495D0-CEBC-49C3-9A15-989EFEB61747}" dt="2026-05-06T06:55:33.035" v="72" actId="21"/>
          <ac:spMkLst>
            <pc:docMk/>
            <pc:sldMk cId="2396511631" sldId="2147473977"/>
            <ac:spMk id="3" creationId="{00000000-0000-0000-0000-000000000000}"/>
          </ac:spMkLst>
        </pc:spChg>
        <pc:picChg chg="mod">
          <ac:chgData name="Mwachari, Christina" userId="f5ae5416-4d9a-4d3e-b5f7-73e7dc24071e" providerId="ADAL" clId="{7B3495D0-CEBC-49C3-9A15-989EFEB61747}" dt="2026-05-06T06:50:57.660" v="7" actId="1076"/>
          <ac:picMkLst>
            <pc:docMk/>
            <pc:sldMk cId="2396511631" sldId="2147473977"/>
            <ac:picMk id="4" creationId="{D343A20F-BE39-3A05-C02A-02AC985D8C79}"/>
          </ac:picMkLst>
        </pc:picChg>
      </pc:sldChg>
      <pc:sldChg chg="modSp add mod">
        <pc:chgData name="Mwachari, Christina" userId="f5ae5416-4d9a-4d3e-b5f7-73e7dc24071e" providerId="ADAL" clId="{7B3495D0-CEBC-49C3-9A15-989EFEB61747}" dt="2026-05-06T06:57:12.551" v="123" actId="1582"/>
        <pc:sldMkLst>
          <pc:docMk/>
          <pc:sldMk cId="3157062861" sldId="2147473978"/>
        </pc:sldMkLst>
        <pc:spChg chg="mod">
          <ac:chgData name="Mwachari, Christina" userId="f5ae5416-4d9a-4d3e-b5f7-73e7dc24071e" providerId="ADAL" clId="{7B3495D0-CEBC-49C3-9A15-989EFEB61747}" dt="2026-05-06T06:57:12.551" v="123" actId="1582"/>
          <ac:spMkLst>
            <pc:docMk/>
            <pc:sldMk cId="3157062861" sldId="2147473978"/>
            <ac:spMk id="3" creationId="{00000000-0000-0000-0000-000000000000}"/>
          </ac:spMkLst>
        </pc:spChg>
        <pc:picChg chg="mod">
          <ac:chgData name="Mwachari, Christina" userId="f5ae5416-4d9a-4d3e-b5f7-73e7dc24071e" providerId="ADAL" clId="{7B3495D0-CEBC-49C3-9A15-989EFEB61747}" dt="2026-05-06T06:56:22.211" v="95" actId="14100"/>
          <ac:picMkLst>
            <pc:docMk/>
            <pc:sldMk cId="3157062861" sldId="2147473978"/>
            <ac:picMk id="4" creationId="{D343A20F-BE39-3A05-C02A-02AC985D8C79}"/>
          </ac:picMkLst>
        </pc:picChg>
      </pc:sldChg>
      <pc:sldChg chg="add del">
        <pc:chgData name="Mwachari, Christina" userId="f5ae5416-4d9a-4d3e-b5f7-73e7dc24071e" providerId="ADAL" clId="{7B3495D0-CEBC-49C3-9A15-989EFEB61747}" dt="2026-05-06T06:54:27.388" v="68" actId="47"/>
        <pc:sldMkLst>
          <pc:docMk/>
          <pc:sldMk cId="4159421110" sldId="2147473978"/>
        </pc:sldMkLst>
      </pc:sldChg>
      <pc:sldChg chg="add del">
        <pc:chgData name="Mwachari, Christina" userId="f5ae5416-4d9a-4d3e-b5f7-73e7dc24071e" providerId="ADAL" clId="{7B3495D0-CEBC-49C3-9A15-989EFEB61747}" dt="2026-05-06T06:54:23.271" v="67" actId="47"/>
        <pc:sldMkLst>
          <pc:docMk/>
          <pc:sldMk cId="2800198750" sldId="214747397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dc.sharepoint.com/teams/CGH-GID-IDST-catchupvaccination/Shared%20Documents/Catch%20up%20vaccination/catch%20up%20Kenya_GIDScience2021/Dissemination/GID%20Technical%20seminars/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kagecha\Downloads\WHO_GHO_DATADICT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Catch-up doses as a percentage of total doses administered</a:t>
            </a:r>
          </a:p>
        </c:rich>
      </c:tx>
      <c:layout>
        <c:manualLayout>
          <c:xMode val="edge"/>
          <c:yMode val="edge"/>
          <c:x val="0.17429627614549306"/>
          <c:y val="3.67220841228491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'Cum catch up'!$B$1</c:f>
              <c:strCache>
                <c:ptCount val="1"/>
                <c:pt idx="0">
                  <c:v>Catch-up %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'Cum catch up'!$A$2:$A$21</c:f>
              <c:strCache>
                <c:ptCount val="20"/>
                <c:pt idx="0">
                  <c:v>Pentavalent 1</c:v>
                </c:pt>
                <c:pt idx="1">
                  <c:v>Pentavalent 2</c:v>
                </c:pt>
                <c:pt idx="2">
                  <c:v>IPV</c:v>
                </c:pt>
                <c:pt idx="3">
                  <c:v>PCV1</c:v>
                </c:pt>
                <c:pt idx="4">
                  <c:v>BCG</c:v>
                </c:pt>
                <c:pt idx="5">
                  <c:v>Pentavalent 3</c:v>
                </c:pt>
                <c:pt idx="6">
                  <c:v>PCV2</c:v>
                </c:pt>
                <c:pt idx="7">
                  <c:v>OPV 1</c:v>
                </c:pt>
                <c:pt idx="8">
                  <c:v>OPV 2</c:v>
                </c:pt>
                <c:pt idx="9">
                  <c:v>PCV3</c:v>
                </c:pt>
                <c:pt idx="10">
                  <c:v>OPV 3</c:v>
                </c:pt>
                <c:pt idx="11">
                  <c:v>MR 1</c:v>
                </c:pt>
                <c:pt idx="12">
                  <c:v>Malaria 1</c:v>
                </c:pt>
                <c:pt idx="13">
                  <c:v>Malaria 2</c:v>
                </c:pt>
                <c:pt idx="14">
                  <c:v>Malaria 3</c:v>
                </c:pt>
                <c:pt idx="15">
                  <c:v>Malaria 4</c:v>
                </c:pt>
                <c:pt idx="16">
                  <c:v>MR 2</c:v>
                </c:pt>
                <c:pt idx="17">
                  <c:v>Rotavirus 1</c:v>
                </c:pt>
                <c:pt idx="18">
                  <c:v>Rotavirus 2</c:v>
                </c:pt>
                <c:pt idx="19">
                  <c:v>Rotavirus 3</c:v>
                </c:pt>
              </c:strCache>
            </c:strRef>
          </c:cat>
          <c:val>
            <c:numRef>
              <c:f>'Cum catch up'!$B$2:$B$21</c:f>
              <c:numCache>
                <c:formatCode>0%</c:formatCode>
                <c:ptCount val="20"/>
                <c:pt idx="0">
                  <c:v>0.02</c:v>
                </c:pt>
                <c:pt idx="1">
                  <c:v>0.03</c:v>
                </c:pt>
                <c:pt idx="2">
                  <c:v>0.04</c:v>
                </c:pt>
                <c:pt idx="3">
                  <c:v>0.04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0.06</c:v>
                </c:pt>
                <c:pt idx="8">
                  <c:v>0.08</c:v>
                </c:pt>
                <c:pt idx="9">
                  <c:v>0.09</c:v>
                </c:pt>
                <c:pt idx="10">
                  <c:v>0.11</c:v>
                </c:pt>
                <c:pt idx="11">
                  <c:v>0.14000000000000001</c:v>
                </c:pt>
                <c:pt idx="12">
                  <c:v>0.21</c:v>
                </c:pt>
                <c:pt idx="13">
                  <c:v>0.31</c:v>
                </c:pt>
                <c:pt idx="14">
                  <c:v>0.31</c:v>
                </c:pt>
                <c:pt idx="15">
                  <c:v>0.31</c:v>
                </c:pt>
                <c:pt idx="16">
                  <c:v>0.32</c:v>
                </c:pt>
                <c:pt idx="17">
                  <c:v>0.34</c:v>
                </c:pt>
                <c:pt idx="18">
                  <c:v>0.5</c:v>
                </c:pt>
                <c:pt idx="19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0A-4637-A666-8E7393E3B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92383696"/>
        <c:axId val="1992384176"/>
      </c:barChart>
      <c:catAx>
        <c:axId val="1992383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2384176"/>
        <c:crosses val="autoZero"/>
        <c:auto val="1"/>
        <c:lblAlgn val="ctr"/>
        <c:lblOffset val="100"/>
        <c:noMultiLvlLbl val="0"/>
      </c:catAx>
      <c:valAx>
        <c:axId val="199238417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238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200">
          <a:solidFill>
            <a:srgbClr val="00206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sng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2400" u="none"/>
              <a:t>Facilities with appointment &amp; defaulter tracking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sng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Sheet1!$C$17</c:f>
              <c:strCache>
                <c:ptCount val="1"/>
                <c:pt idx="0">
                  <c:v>Facilities with appointment &amp; defaulter tracking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9A-49EE-8FB0-3CA2D555AA4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B9426B5E-8C6D-44CC-8C7B-097F50772204}" type="CELLRANGE">
                      <a:rPr lang="en-US" smtClean="0"/>
                      <a:pPr/>
                      <a:t>[CELLRANGE]</a:t>
                    </a:fld>
                    <a:r>
                      <a:rPr lang="en-US" baseline="0"/>
                      <a:t> (</a:t>
                    </a:r>
                    <a:fld id="{6D19E506-7403-48FA-8BE0-D2CBACA79E75}" type="VALUE">
                      <a:rPr lang="en-US" baseline="0" smtClean="0"/>
                      <a:pPr/>
                      <a:t>[VALUE]</a:t>
                    </a:fld>
                    <a:r>
                      <a:rPr lang="en-US" baseline="0"/>
                      <a:t>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649A-49EE-8FB0-3CA2D555AA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EC57A51-CF24-4DC5-90DE-CB326E19F542}" type="CELLRANGE">
                      <a:rPr lang="en-US" smtClean="0"/>
                      <a:pPr/>
                      <a:t>[CELLRANGE]</a:t>
                    </a:fld>
                    <a:r>
                      <a:rPr lang="en-US" baseline="0"/>
                      <a:t> (</a:t>
                    </a:r>
                    <a:fld id="{BA6F9F90-5E95-4DD4-A1C8-F583E577A161}" type="VALUE">
                      <a:rPr lang="en-US" baseline="0" smtClean="0"/>
                      <a:pPr/>
                      <a:t>[VALUE]</a:t>
                    </a:fld>
                    <a:r>
                      <a:rPr lang="en-US" baseline="0"/>
                      <a:t>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649A-49EE-8FB0-3CA2D555AA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Sheet1!$F$16:$G$16</c:f>
              <c:strCache>
                <c:ptCount val="2"/>
                <c:pt idx="0">
                  <c:v>Baseline</c:v>
                </c:pt>
                <c:pt idx="1">
                  <c:v>Endline</c:v>
                </c:pt>
              </c:strCache>
            </c:strRef>
          </c:cat>
          <c:val>
            <c:numRef>
              <c:f>Sheet1!$F$17:$G$17</c:f>
              <c:numCache>
                <c:formatCode>0%</c:formatCode>
                <c:ptCount val="2"/>
                <c:pt idx="0">
                  <c:v>0.16</c:v>
                </c:pt>
                <c:pt idx="1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Sheet1!$D$17:$E$17</c15:f>
                <c15:dlblRangeCache>
                  <c:ptCount val="2"/>
                  <c:pt idx="0">
                    <c:v>9</c:v>
                  </c:pt>
                  <c:pt idx="1">
                    <c:v>55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649A-49EE-8FB0-3CA2D555AA4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41181311"/>
        <c:axId val="1141181791"/>
      </c:barChart>
      <c:catAx>
        <c:axId val="114118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1181791"/>
        <c:crosses val="autoZero"/>
        <c:auto val="1"/>
        <c:lblAlgn val="ctr"/>
        <c:lblOffset val="100"/>
        <c:noMultiLvlLbl val="0"/>
      </c:catAx>
      <c:valAx>
        <c:axId val="114118179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41181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 sz="1600">
          <a:solidFill>
            <a:srgbClr val="00206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B8321-F312-4BFF-9E3D-38948FDE5073}" type="doc">
      <dgm:prSet loTypeId="urn:microsoft.com/office/officeart/2005/8/layout/lProcess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871089A-1ECD-4FB5-A73D-286405C1EEE3}">
      <dgm:prSet phldrT="[Text]" phldr="0" custT="1"/>
      <dgm:spPr/>
      <dgm:t>
        <a:bodyPr/>
        <a:lstStyle/>
        <a:p>
          <a:pPr algn="ctr"/>
          <a:r>
            <a:rPr lang="en-US" sz="1400" b="1" dirty="0">
              <a:latin typeface="+mj-lt"/>
            </a:rPr>
            <a:t>Data Inputs</a:t>
          </a:r>
          <a:endParaRPr lang="en-US" sz="1050" b="1" dirty="0">
            <a:latin typeface="+mj-lt"/>
          </a:endParaRPr>
        </a:p>
      </dgm:t>
    </dgm:pt>
    <dgm:pt modelId="{848C68CE-EDE7-4E21-B64D-A98E7BED7628}" type="parTrans" cxnId="{838FD4DC-626E-403B-BF9C-93B57980F65F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219F7E96-BB12-4C5A-AE94-2307672FD68E}" type="sibTrans" cxnId="{838FD4DC-626E-403B-BF9C-93B57980F65F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D4EF3F6E-C27F-4111-8FA6-511EFD84501E}">
      <dgm:prSet phldrT="[Text]" phldr="0"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endParaRPr lang="en-US" sz="1200" dirty="0">
            <a:latin typeface="+mj-lt"/>
          </a:endParaRPr>
        </a:p>
        <a:p>
          <a:pPr algn="l">
            <a:buFont typeface="Wingdings" panose="05000000000000000000" pitchFamily="2" charset="2"/>
            <a:buChar char="v"/>
          </a:pPr>
          <a:r>
            <a:rPr lang="en-US" sz="1200" b="1" dirty="0">
              <a:latin typeface="+mj-lt"/>
            </a:rPr>
            <a:t>MOH Immunization registers</a:t>
          </a:r>
        </a:p>
        <a:p>
          <a:pPr algn="l">
            <a:buFont typeface="+mj-lt"/>
            <a:buAutoNum type="arabicPeriod"/>
          </a:pPr>
          <a:endParaRPr lang="en-US" sz="1050" dirty="0">
            <a:latin typeface="+mj-lt"/>
          </a:endParaRPr>
        </a:p>
      </dgm:t>
    </dgm:pt>
    <dgm:pt modelId="{40D47B1C-F3CC-412D-85B8-18324151BDE6}" type="parTrans" cxnId="{E509EC63-6B6C-454A-B5EF-2611E74E8C6E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B7DF8985-0DCF-479D-A5FB-C7448FE26DDC}" type="sibTrans" cxnId="{E509EC63-6B6C-454A-B5EF-2611E74E8C6E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10508A78-D650-4435-8300-0047FA34FDC7}">
      <dgm:prSet phldrT="[Text]" phldr="0" custT="1"/>
      <dgm:spPr/>
      <dgm:t>
        <a:bodyPr/>
        <a:lstStyle/>
        <a:p>
          <a:pPr algn="ctr"/>
          <a:r>
            <a:rPr lang="en-US" sz="1400" b="1">
              <a:latin typeface="+mj-lt"/>
            </a:rPr>
            <a:t>Continuous Monitoring</a:t>
          </a:r>
          <a:endParaRPr lang="en-US" sz="1050" b="1">
            <a:latin typeface="+mj-lt"/>
          </a:endParaRPr>
        </a:p>
      </dgm:t>
    </dgm:pt>
    <dgm:pt modelId="{8750BEE2-948A-4616-911F-416F4A236995}" type="parTrans" cxnId="{0E293B50-4738-4369-99A9-304F1FBA0653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885C829E-02CC-481F-A087-ABD9ED662727}" type="sibTrans" cxnId="{0E293B50-4738-4369-99A9-304F1FBA0653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EEC6B2EB-35E2-4069-9BA7-7F16C9ED9991}">
      <dgm:prSet phldrT="[Text]" phldr="0" custT="1"/>
      <dgm:spPr/>
      <dgm:t>
        <a:bodyPr/>
        <a:lstStyle/>
        <a:p>
          <a:pPr algn="l"/>
          <a:r>
            <a:rPr lang="en-US" sz="1200" b="1" dirty="0">
              <a:latin typeface="+mj-lt"/>
            </a:rPr>
            <a:t>Ongoing tracking using the  evaluation tool</a:t>
          </a:r>
        </a:p>
      </dgm:t>
    </dgm:pt>
    <dgm:pt modelId="{4D6C881C-79C7-411D-8EC4-23BF26C0E815}" type="parTrans" cxnId="{D9AC9D3D-42E8-4DB3-BA31-ACD9EA49350F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D48D6792-EB83-4D8F-9112-479B3A5CDCCD}" type="sibTrans" cxnId="{D9AC9D3D-42E8-4DB3-BA31-ACD9EA49350F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220CD102-5CCF-424C-BD42-7A6F494A10D4}">
      <dgm:prSet phldrT="[Text]" phldr="0" custT="1"/>
      <dgm:spPr/>
      <dgm:t>
        <a:bodyPr/>
        <a:lstStyle/>
        <a:p>
          <a:pPr algn="ctr"/>
          <a:r>
            <a:rPr lang="en-US" sz="1400" b="1">
              <a:latin typeface="+mj-lt"/>
            </a:rPr>
            <a:t>Data Review Systems</a:t>
          </a:r>
          <a:endParaRPr lang="en-US" sz="1050" b="1">
            <a:latin typeface="+mj-lt"/>
          </a:endParaRPr>
        </a:p>
      </dgm:t>
    </dgm:pt>
    <dgm:pt modelId="{71FF5E71-F92B-4B67-BD8C-B577014921D9}" type="parTrans" cxnId="{3F40F899-C83F-4F8F-B564-E7956F25FC49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D26F5230-F9DF-4A17-9DE6-8B72662EEFB4}" type="sibTrans" cxnId="{3F40F899-C83F-4F8F-B564-E7956F25FC49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90D91A0E-064E-4FB2-8A86-C563F8B403B1}">
      <dgm:prSet phldrT="[Text]" phldr="0" custT="1"/>
      <dgm:spPr/>
      <dgm:t>
        <a:bodyPr/>
        <a:lstStyle/>
        <a:p>
          <a:pPr algn="l"/>
          <a:r>
            <a:rPr lang="en-US" sz="1200" b="1" dirty="0"/>
            <a:t>Periodic review of routinely collected immunization and child health data at </a:t>
          </a:r>
          <a:r>
            <a:rPr lang="en-US" sz="1200" b="1" dirty="0">
              <a:latin typeface="+mj-lt"/>
            </a:rPr>
            <a:t>all levels</a:t>
          </a:r>
        </a:p>
      </dgm:t>
    </dgm:pt>
    <dgm:pt modelId="{A4F2D556-D9B8-4937-8129-3B1C6AB3ECF4}" type="parTrans" cxnId="{94ACEBF3-A3BC-4823-BEF3-B021CCB4E3C9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0FA9DBE9-FD5D-44BD-94F7-25217155267B}" type="sibTrans" cxnId="{94ACEBF3-A3BC-4823-BEF3-B021CCB4E3C9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6C185A24-D22A-4813-9FE2-9B3BD45E6287}">
      <dgm:prSet custT="1"/>
      <dgm:spPr/>
      <dgm:t>
        <a:bodyPr/>
        <a:lstStyle/>
        <a:p>
          <a:pPr algn="l"/>
          <a:r>
            <a:rPr lang="en-US" sz="1200" b="1" dirty="0">
              <a:latin typeface="+mj-lt"/>
            </a:rPr>
            <a:t>Regular Data quality checks</a:t>
          </a:r>
        </a:p>
      </dgm:t>
    </dgm:pt>
    <dgm:pt modelId="{524E6C87-9984-451E-B784-28532C0D3AC0}" type="parTrans" cxnId="{4E092BCA-F8EC-4B2C-B4CB-F216715D86E5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007C762F-88CD-4054-9529-DB278F77295B}" type="sibTrans" cxnId="{4E092BCA-F8EC-4B2C-B4CB-F216715D86E5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3C106A5B-636C-4E65-8E50-27C09EE1979D}">
      <dgm:prSet phldrT="[Text]" phldr="0" custT="1"/>
      <dgm:spPr/>
      <dgm:t>
        <a:bodyPr/>
        <a:lstStyle/>
        <a:p>
          <a:pPr algn="ctr"/>
          <a:r>
            <a:rPr lang="en-US" sz="1400" b="1">
              <a:latin typeface="+mj-lt"/>
            </a:rPr>
            <a:t>Data Analysis</a:t>
          </a:r>
          <a:endParaRPr lang="en-US" sz="1050" b="1">
            <a:latin typeface="+mj-lt"/>
          </a:endParaRPr>
        </a:p>
      </dgm:t>
    </dgm:pt>
    <dgm:pt modelId="{A8243B47-21E2-4C47-A76B-0DA66B28DDAD}" type="parTrans" cxnId="{30D68207-F5D6-4978-994F-46281C319293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D576494A-231F-423E-8BB4-5DDECE643B9B}" type="sibTrans" cxnId="{30D68207-F5D6-4978-994F-46281C319293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2A1F34E5-9113-4E87-AD69-AA102C01165E}">
      <dgm:prSet custT="1"/>
      <dgm:spPr/>
      <dgm:t>
        <a:bodyPr/>
        <a:lstStyle/>
        <a:p>
          <a:pPr algn="ctr"/>
          <a:r>
            <a:rPr lang="en-US" sz="1400" b="1">
              <a:latin typeface="+mj-lt"/>
            </a:rPr>
            <a:t>Data Quality Assurance</a:t>
          </a:r>
          <a:endParaRPr lang="en-US" sz="1050" b="1">
            <a:latin typeface="+mj-lt"/>
          </a:endParaRPr>
        </a:p>
      </dgm:t>
    </dgm:pt>
    <dgm:pt modelId="{AF65CE07-886D-4AEB-9613-98D6347FC8CF}" type="parTrans" cxnId="{AE007334-2562-4D95-AC7A-45082423BACD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059560A1-2875-4581-95F9-24250E8720F7}" type="sibTrans" cxnId="{AE007334-2562-4D95-AC7A-45082423BACD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5169361D-1C4C-4A5D-A2B1-A4AB7C55BAD0}">
      <dgm:prSet custT="1"/>
      <dgm:spPr/>
      <dgm:t>
        <a:bodyPr/>
        <a:lstStyle/>
        <a:p>
          <a:pPr algn="ctr"/>
          <a:r>
            <a:rPr lang="en-US" sz="1400" b="1" dirty="0">
              <a:latin typeface="+mj-lt"/>
            </a:rPr>
            <a:t>Data Use &amp; Decisions</a:t>
          </a:r>
        </a:p>
      </dgm:t>
    </dgm:pt>
    <dgm:pt modelId="{C9455359-65ED-48BA-B427-64C468FCD1B3}" type="parTrans" cxnId="{AF69CA7D-5845-48F6-851B-B1816F44CB4C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80128433-D949-4C67-9CA5-8195D9139D18}" type="sibTrans" cxnId="{AF69CA7D-5845-48F6-851B-B1816F44CB4C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605D788F-E780-4F4B-BF3B-71C823FEAC3B}">
      <dgm:prSet custT="1"/>
      <dgm:spPr/>
      <dgm:t>
        <a:bodyPr/>
        <a:lstStyle/>
        <a:p>
          <a:pPr algn="ctr"/>
          <a:r>
            <a:rPr lang="en-US" sz="1200" b="1" dirty="0">
              <a:latin typeface="+mj-lt"/>
            </a:rPr>
            <a:t>Evidence based decision making</a:t>
          </a:r>
        </a:p>
      </dgm:t>
    </dgm:pt>
    <dgm:pt modelId="{80AFCE67-CED1-43B8-ADF8-69EE68C8F86D}" type="parTrans" cxnId="{BB95ECEB-598B-4F45-B4F6-184F142F6BFD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7E9B2430-7D47-464A-9F86-F77EDE236465}" type="sibTrans" cxnId="{BB95ECEB-598B-4F45-B4F6-184F142F6BFD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CB801BDB-6329-4E7A-BA81-47FD775EEBDF}">
      <dgm:prSet custT="1"/>
      <dgm:spPr/>
      <dgm:t>
        <a:bodyPr/>
        <a:lstStyle/>
        <a:p>
          <a:pPr algn="l"/>
          <a:r>
            <a:rPr lang="en-US" sz="1200" b="1" dirty="0">
              <a:latin typeface="+mj-lt"/>
            </a:rPr>
            <a:t> S</a:t>
          </a:r>
          <a:r>
            <a:rPr lang="en-US" sz="1200" b="1" dirty="0"/>
            <a:t>ummarize trends in vaccination uptake</a:t>
          </a:r>
          <a:endParaRPr lang="en-US" sz="1200" b="1" dirty="0">
            <a:latin typeface="+mj-lt"/>
          </a:endParaRPr>
        </a:p>
      </dgm:t>
    </dgm:pt>
    <dgm:pt modelId="{66ECDF1B-E6CB-4B05-9D2A-1945B5127102}" type="parTrans" cxnId="{1C5A74A4-1BC7-45F9-A7F6-D9C7E1EA880D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827A6387-EB1D-4388-8ACF-A112F020874D}" type="sibTrans" cxnId="{1C5A74A4-1BC7-45F9-A7F6-D9C7E1EA880D}">
      <dgm:prSet/>
      <dgm:spPr/>
      <dgm:t>
        <a:bodyPr/>
        <a:lstStyle/>
        <a:p>
          <a:pPr algn="l"/>
          <a:endParaRPr lang="en-US" sz="1050">
            <a:latin typeface="+mj-lt"/>
          </a:endParaRPr>
        </a:p>
      </dgm:t>
    </dgm:pt>
    <dgm:pt modelId="{D52AA135-0167-4571-84CD-70EE1E6FC0E1}" type="pres">
      <dgm:prSet presAssocID="{265B8321-F312-4BFF-9E3D-38948FDE5073}" presName="theList" presStyleCnt="0">
        <dgm:presLayoutVars>
          <dgm:dir/>
          <dgm:animLvl val="lvl"/>
          <dgm:resizeHandles val="exact"/>
        </dgm:presLayoutVars>
      </dgm:prSet>
      <dgm:spPr/>
    </dgm:pt>
    <dgm:pt modelId="{2D7C75AB-CD1F-4302-82B5-92E6236320DB}" type="pres">
      <dgm:prSet presAssocID="{D871089A-1ECD-4FB5-A73D-286405C1EEE3}" presName="compNode" presStyleCnt="0"/>
      <dgm:spPr/>
    </dgm:pt>
    <dgm:pt modelId="{CD42F074-6756-4C8F-AF8E-D510DC0CE82A}" type="pres">
      <dgm:prSet presAssocID="{D871089A-1ECD-4FB5-A73D-286405C1EEE3}" presName="aNode" presStyleLbl="bgShp" presStyleIdx="0" presStyleCnt="6"/>
      <dgm:spPr/>
    </dgm:pt>
    <dgm:pt modelId="{8F7682EB-6C06-4714-990D-B84A543FC30F}" type="pres">
      <dgm:prSet presAssocID="{D871089A-1ECD-4FB5-A73D-286405C1EEE3}" presName="textNode" presStyleLbl="bgShp" presStyleIdx="0" presStyleCnt="6"/>
      <dgm:spPr/>
    </dgm:pt>
    <dgm:pt modelId="{4E7C6646-990E-4CA9-A763-A94129D9B02B}" type="pres">
      <dgm:prSet presAssocID="{D871089A-1ECD-4FB5-A73D-286405C1EEE3}" presName="compChildNode" presStyleCnt="0"/>
      <dgm:spPr/>
    </dgm:pt>
    <dgm:pt modelId="{8489C806-4691-487B-9B4A-584CE72B8F1E}" type="pres">
      <dgm:prSet presAssocID="{D871089A-1ECD-4FB5-A73D-286405C1EEE3}" presName="theInnerList" presStyleCnt="0"/>
      <dgm:spPr/>
    </dgm:pt>
    <dgm:pt modelId="{4130EAEC-2366-421B-AFAA-E6601CA5CF93}" type="pres">
      <dgm:prSet presAssocID="{D4EF3F6E-C27F-4111-8FA6-511EFD84501E}" presName="childNode" presStyleLbl="node1" presStyleIdx="0" presStyleCnt="6">
        <dgm:presLayoutVars>
          <dgm:bulletEnabled val="1"/>
        </dgm:presLayoutVars>
      </dgm:prSet>
      <dgm:spPr/>
    </dgm:pt>
    <dgm:pt modelId="{E742DAA8-BA95-4724-BD79-392A90891CC2}" type="pres">
      <dgm:prSet presAssocID="{D871089A-1ECD-4FB5-A73D-286405C1EEE3}" presName="aSpace" presStyleCnt="0"/>
      <dgm:spPr/>
    </dgm:pt>
    <dgm:pt modelId="{F6D57FC7-814C-473E-B348-7817636F58DB}" type="pres">
      <dgm:prSet presAssocID="{10508A78-D650-4435-8300-0047FA34FDC7}" presName="compNode" presStyleCnt="0"/>
      <dgm:spPr/>
    </dgm:pt>
    <dgm:pt modelId="{B66F3488-B5FF-49AA-89FA-36112C214678}" type="pres">
      <dgm:prSet presAssocID="{10508A78-D650-4435-8300-0047FA34FDC7}" presName="aNode" presStyleLbl="bgShp" presStyleIdx="1" presStyleCnt="6"/>
      <dgm:spPr/>
    </dgm:pt>
    <dgm:pt modelId="{232FBBF6-2AB0-45A6-AAC4-3F851CAB7E7F}" type="pres">
      <dgm:prSet presAssocID="{10508A78-D650-4435-8300-0047FA34FDC7}" presName="textNode" presStyleLbl="bgShp" presStyleIdx="1" presStyleCnt="6"/>
      <dgm:spPr/>
    </dgm:pt>
    <dgm:pt modelId="{CFAE07E7-B1BE-4256-A929-BFCC60F8788D}" type="pres">
      <dgm:prSet presAssocID="{10508A78-D650-4435-8300-0047FA34FDC7}" presName="compChildNode" presStyleCnt="0"/>
      <dgm:spPr/>
    </dgm:pt>
    <dgm:pt modelId="{43C66B9B-8A17-4E61-AEB3-A4B99375820C}" type="pres">
      <dgm:prSet presAssocID="{10508A78-D650-4435-8300-0047FA34FDC7}" presName="theInnerList" presStyleCnt="0"/>
      <dgm:spPr/>
    </dgm:pt>
    <dgm:pt modelId="{C49483EA-89D5-4881-B2AA-F14D6FA687B5}" type="pres">
      <dgm:prSet presAssocID="{EEC6B2EB-35E2-4069-9BA7-7F16C9ED9991}" presName="childNode" presStyleLbl="node1" presStyleIdx="1" presStyleCnt="6">
        <dgm:presLayoutVars>
          <dgm:bulletEnabled val="1"/>
        </dgm:presLayoutVars>
      </dgm:prSet>
      <dgm:spPr/>
    </dgm:pt>
    <dgm:pt modelId="{7EB9A92C-D8A9-4523-883F-D9F7825B911B}" type="pres">
      <dgm:prSet presAssocID="{10508A78-D650-4435-8300-0047FA34FDC7}" presName="aSpace" presStyleCnt="0"/>
      <dgm:spPr/>
    </dgm:pt>
    <dgm:pt modelId="{E3244D2F-1F54-4B00-8637-841788A44888}" type="pres">
      <dgm:prSet presAssocID="{220CD102-5CCF-424C-BD42-7A6F494A10D4}" presName="compNode" presStyleCnt="0"/>
      <dgm:spPr/>
    </dgm:pt>
    <dgm:pt modelId="{D0CA965C-518E-4A46-A55B-D3964CECD5CC}" type="pres">
      <dgm:prSet presAssocID="{220CD102-5CCF-424C-BD42-7A6F494A10D4}" presName="aNode" presStyleLbl="bgShp" presStyleIdx="2" presStyleCnt="6"/>
      <dgm:spPr/>
    </dgm:pt>
    <dgm:pt modelId="{FA6872A2-5F02-4326-8752-425664772899}" type="pres">
      <dgm:prSet presAssocID="{220CD102-5CCF-424C-BD42-7A6F494A10D4}" presName="textNode" presStyleLbl="bgShp" presStyleIdx="2" presStyleCnt="6"/>
      <dgm:spPr/>
    </dgm:pt>
    <dgm:pt modelId="{9490C0BE-7CF9-4057-AB11-E0B016A0A6B5}" type="pres">
      <dgm:prSet presAssocID="{220CD102-5CCF-424C-BD42-7A6F494A10D4}" presName="compChildNode" presStyleCnt="0"/>
      <dgm:spPr/>
    </dgm:pt>
    <dgm:pt modelId="{3C38CE74-42C9-4D1A-8C37-8B9CFF64F1FB}" type="pres">
      <dgm:prSet presAssocID="{220CD102-5CCF-424C-BD42-7A6F494A10D4}" presName="theInnerList" presStyleCnt="0"/>
      <dgm:spPr/>
    </dgm:pt>
    <dgm:pt modelId="{265DB0F1-0776-4130-984F-955B8D7DEFB6}" type="pres">
      <dgm:prSet presAssocID="{90D91A0E-064E-4FB2-8A86-C563F8B403B1}" presName="childNode" presStyleLbl="node1" presStyleIdx="2" presStyleCnt="6">
        <dgm:presLayoutVars>
          <dgm:bulletEnabled val="1"/>
        </dgm:presLayoutVars>
      </dgm:prSet>
      <dgm:spPr/>
    </dgm:pt>
    <dgm:pt modelId="{DF043D68-10BC-4BAF-8AE9-65A46A2099B4}" type="pres">
      <dgm:prSet presAssocID="{220CD102-5CCF-424C-BD42-7A6F494A10D4}" presName="aSpace" presStyleCnt="0"/>
      <dgm:spPr/>
    </dgm:pt>
    <dgm:pt modelId="{FD456915-52F9-4980-957D-DEA71E4A40A2}" type="pres">
      <dgm:prSet presAssocID="{2A1F34E5-9113-4E87-AD69-AA102C01165E}" presName="compNode" presStyleCnt="0"/>
      <dgm:spPr/>
    </dgm:pt>
    <dgm:pt modelId="{CDB949E7-AC3E-41D6-B0EE-16531894E70C}" type="pres">
      <dgm:prSet presAssocID="{2A1F34E5-9113-4E87-AD69-AA102C01165E}" presName="aNode" presStyleLbl="bgShp" presStyleIdx="3" presStyleCnt="6"/>
      <dgm:spPr/>
    </dgm:pt>
    <dgm:pt modelId="{48739E0C-D9B5-47C6-AB26-7707E59638F1}" type="pres">
      <dgm:prSet presAssocID="{2A1F34E5-9113-4E87-AD69-AA102C01165E}" presName="textNode" presStyleLbl="bgShp" presStyleIdx="3" presStyleCnt="6"/>
      <dgm:spPr/>
    </dgm:pt>
    <dgm:pt modelId="{0FB5BFCA-DC23-47E6-A022-F85179F99B0E}" type="pres">
      <dgm:prSet presAssocID="{2A1F34E5-9113-4E87-AD69-AA102C01165E}" presName="compChildNode" presStyleCnt="0"/>
      <dgm:spPr/>
    </dgm:pt>
    <dgm:pt modelId="{407E525D-D92F-4162-8CE7-DE18B78077EC}" type="pres">
      <dgm:prSet presAssocID="{2A1F34E5-9113-4E87-AD69-AA102C01165E}" presName="theInnerList" presStyleCnt="0"/>
      <dgm:spPr/>
    </dgm:pt>
    <dgm:pt modelId="{A8557B4B-F5E2-454D-B322-4B89D2B05F66}" type="pres">
      <dgm:prSet presAssocID="{6C185A24-D22A-4813-9FE2-9B3BD45E6287}" presName="childNode" presStyleLbl="node1" presStyleIdx="3" presStyleCnt="6">
        <dgm:presLayoutVars>
          <dgm:bulletEnabled val="1"/>
        </dgm:presLayoutVars>
      </dgm:prSet>
      <dgm:spPr/>
    </dgm:pt>
    <dgm:pt modelId="{6D5C0E2A-5050-4ACD-A430-8AC75A922F02}" type="pres">
      <dgm:prSet presAssocID="{2A1F34E5-9113-4E87-AD69-AA102C01165E}" presName="aSpace" presStyleCnt="0"/>
      <dgm:spPr/>
    </dgm:pt>
    <dgm:pt modelId="{6B2B0900-AB3E-45D4-82AD-7DCC9820EC63}" type="pres">
      <dgm:prSet presAssocID="{5169361D-1C4C-4A5D-A2B1-A4AB7C55BAD0}" presName="compNode" presStyleCnt="0"/>
      <dgm:spPr/>
    </dgm:pt>
    <dgm:pt modelId="{6260ADA5-6064-42E4-AA9A-BB841CED1E4F}" type="pres">
      <dgm:prSet presAssocID="{5169361D-1C4C-4A5D-A2B1-A4AB7C55BAD0}" presName="aNode" presStyleLbl="bgShp" presStyleIdx="4" presStyleCnt="6"/>
      <dgm:spPr/>
    </dgm:pt>
    <dgm:pt modelId="{B7518B7E-F2F5-4D6E-B8A5-9D9CEAAB4DD6}" type="pres">
      <dgm:prSet presAssocID="{5169361D-1C4C-4A5D-A2B1-A4AB7C55BAD0}" presName="textNode" presStyleLbl="bgShp" presStyleIdx="4" presStyleCnt="6"/>
      <dgm:spPr/>
    </dgm:pt>
    <dgm:pt modelId="{8092BCA7-9E4B-4D1E-9969-F819BB5C5AE0}" type="pres">
      <dgm:prSet presAssocID="{5169361D-1C4C-4A5D-A2B1-A4AB7C55BAD0}" presName="compChildNode" presStyleCnt="0"/>
      <dgm:spPr/>
    </dgm:pt>
    <dgm:pt modelId="{CF55B202-2137-4931-A896-3177B206B781}" type="pres">
      <dgm:prSet presAssocID="{5169361D-1C4C-4A5D-A2B1-A4AB7C55BAD0}" presName="theInnerList" presStyleCnt="0"/>
      <dgm:spPr/>
    </dgm:pt>
    <dgm:pt modelId="{DD69D7C1-4A5D-4CFB-8B07-6B9D51450AEA}" type="pres">
      <dgm:prSet presAssocID="{605D788F-E780-4F4B-BF3B-71C823FEAC3B}" presName="childNode" presStyleLbl="node1" presStyleIdx="4" presStyleCnt="6" custLinFactNeighborX="-795" custLinFactNeighborY="-875">
        <dgm:presLayoutVars>
          <dgm:bulletEnabled val="1"/>
        </dgm:presLayoutVars>
      </dgm:prSet>
      <dgm:spPr/>
    </dgm:pt>
    <dgm:pt modelId="{9859041F-F3D7-4C1E-B0FC-2D09F1F5A612}" type="pres">
      <dgm:prSet presAssocID="{5169361D-1C4C-4A5D-A2B1-A4AB7C55BAD0}" presName="aSpace" presStyleCnt="0"/>
      <dgm:spPr/>
    </dgm:pt>
    <dgm:pt modelId="{62022998-1E49-4343-B568-917227657359}" type="pres">
      <dgm:prSet presAssocID="{3C106A5B-636C-4E65-8E50-27C09EE1979D}" presName="compNode" presStyleCnt="0"/>
      <dgm:spPr/>
    </dgm:pt>
    <dgm:pt modelId="{6C2E6CFD-38B7-4E04-BE3A-786E801419E3}" type="pres">
      <dgm:prSet presAssocID="{3C106A5B-636C-4E65-8E50-27C09EE1979D}" presName="aNode" presStyleLbl="bgShp" presStyleIdx="5" presStyleCnt="6" custLinFactNeighborY="255"/>
      <dgm:spPr/>
    </dgm:pt>
    <dgm:pt modelId="{04E8264F-198A-49A1-B030-222E710FCF6A}" type="pres">
      <dgm:prSet presAssocID="{3C106A5B-636C-4E65-8E50-27C09EE1979D}" presName="textNode" presStyleLbl="bgShp" presStyleIdx="5" presStyleCnt="6"/>
      <dgm:spPr/>
    </dgm:pt>
    <dgm:pt modelId="{10060506-D394-4AF4-BBCD-A701075D0300}" type="pres">
      <dgm:prSet presAssocID="{3C106A5B-636C-4E65-8E50-27C09EE1979D}" presName="compChildNode" presStyleCnt="0"/>
      <dgm:spPr/>
    </dgm:pt>
    <dgm:pt modelId="{F016C0FE-AADE-408B-B957-97025C59D303}" type="pres">
      <dgm:prSet presAssocID="{3C106A5B-636C-4E65-8E50-27C09EE1979D}" presName="theInnerList" presStyleCnt="0"/>
      <dgm:spPr/>
    </dgm:pt>
    <dgm:pt modelId="{AC96E7B8-CA1A-4F12-B4CF-A8EFC958BA77}" type="pres">
      <dgm:prSet presAssocID="{CB801BDB-6329-4E7A-BA81-47FD775EEBDF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900AF006-2A67-44D6-AA62-48DDC3E9C251}" type="presOf" srcId="{10508A78-D650-4435-8300-0047FA34FDC7}" destId="{232FBBF6-2AB0-45A6-AAC4-3F851CAB7E7F}" srcOrd="1" destOrd="0" presId="urn:microsoft.com/office/officeart/2005/8/layout/lProcess2"/>
    <dgm:cxn modelId="{30D68207-F5D6-4978-994F-46281C319293}" srcId="{265B8321-F312-4BFF-9E3D-38948FDE5073}" destId="{3C106A5B-636C-4E65-8E50-27C09EE1979D}" srcOrd="5" destOrd="0" parTransId="{A8243B47-21E2-4C47-A76B-0DA66B28DDAD}" sibTransId="{D576494A-231F-423E-8BB4-5DDECE643B9B}"/>
    <dgm:cxn modelId="{15583D0C-87EB-4D68-9006-275E12BE6352}" type="presOf" srcId="{5169361D-1C4C-4A5D-A2B1-A4AB7C55BAD0}" destId="{6260ADA5-6064-42E4-AA9A-BB841CED1E4F}" srcOrd="0" destOrd="0" presId="urn:microsoft.com/office/officeart/2005/8/layout/lProcess2"/>
    <dgm:cxn modelId="{D1D7F916-8A35-40A7-A84B-65F606CF7435}" type="presOf" srcId="{EEC6B2EB-35E2-4069-9BA7-7F16C9ED9991}" destId="{C49483EA-89D5-4881-B2AA-F14D6FA687B5}" srcOrd="0" destOrd="0" presId="urn:microsoft.com/office/officeart/2005/8/layout/lProcess2"/>
    <dgm:cxn modelId="{D8F9181D-0339-4113-8EFF-DA15ACFC8F12}" type="presOf" srcId="{2A1F34E5-9113-4E87-AD69-AA102C01165E}" destId="{48739E0C-D9B5-47C6-AB26-7707E59638F1}" srcOrd="1" destOrd="0" presId="urn:microsoft.com/office/officeart/2005/8/layout/lProcess2"/>
    <dgm:cxn modelId="{F947C12B-83E7-458E-91A9-48CF0FB78334}" type="presOf" srcId="{5169361D-1C4C-4A5D-A2B1-A4AB7C55BAD0}" destId="{B7518B7E-F2F5-4D6E-B8A5-9D9CEAAB4DD6}" srcOrd="1" destOrd="0" presId="urn:microsoft.com/office/officeart/2005/8/layout/lProcess2"/>
    <dgm:cxn modelId="{EEEE502D-0C52-4578-9EC6-D10E1C19D627}" type="presOf" srcId="{3C106A5B-636C-4E65-8E50-27C09EE1979D}" destId="{04E8264F-198A-49A1-B030-222E710FCF6A}" srcOrd="1" destOrd="0" presId="urn:microsoft.com/office/officeart/2005/8/layout/lProcess2"/>
    <dgm:cxn modelId="{AE007334-2562-4D95-AC7A-45082423BACD}" srcId="{265B8321-F312-4BFF-9E3D-38948FDE5073}" destId="{2A1F34E5-9113-4E87-AD69-AA102C01165E}" srcOrd="3" destOrd="0" parTransId="{AF65CE07-886D-4AEB-9613-98D6347FC8CF}" sibTransId="{059560A1-2875-4581-95F9-24250E8720F7}"/>
    <dgm:cxn modelId="{D9AC9D3D-42E8-4DB3-BA31-ACD9EA49350F}" srcId="{10508A78-D650-4435-8300-0047FA34FDC7}" destId="{EEC6B2EB-35E2-4069-9BA7-7F16C9ED9991}" srcOrd="0" destOrd="0" parTransId="{4D6C881C-79C7-411D-8EC4-23BF26C0E815}" sibTransId="{D48D6792-EB83-4D8F-9112-479B3A5CDCCD}"/>
    <dgm:cxn modelId="{F7C5293F-D7FB-41E6-9579-E50A6C0E9867}" type="presOf" srcId="{CB801BDB-6329-4E7A-BA81-47FD775EEBDF}" destId="{AC96E7B8-CA1A-4F12-B4CF-A8EFC958BA77}" srcOrd="0" destOrd="0" presId="urn:microsoft.com/office/officeart/2005/8/layout/lProcess2"/>
    <dgm:cxn modelId="{1CCDDD5B-5C2C-46E5-854A-583080078AA6}" type="presOf" srcId="{D871089A-1ECD-4FB5-A73D-286405C1EEE3}" destId="{8F7682EB-6C06-4714-990D-B84A543FC30F}" srcOrd="1" destOrd="0" presId="urn:microsoft.com/office/officeart/2005/8/layout/lProcess2"/>
    <dgm:cxn modelId="{E509EC63-6B6C-454A-B5EF-2611E74E8C6E}" srcId="{D871089A-1ECD-4FB5-A73D-286405C1EEE3}" destId="{D4EF3F6E-C27F-4111-8FA6-511EFD84501E}" srcOrd="0" destOrd="0" parTransId="{40D47B1C-F3CC-412D-85B8-18324151BDE6}" sibTransId="{B7DF8985-0DCF-479D-A5FB-C7448FE26DDC}"/>
    <dgm:cxn modelId="{0E293B50-4738-4369-99A9-304F1FBA0653}" srcId="{265B8321-F312-4BFF-9E3D-38948FDE5073}" destId="{10508A78-D650-4435-8300-0047FA34FDC7}" srcOrd="1" destOrd="0" parTransId="{8750BEE2-948A-4616-911F-416F4A236995}" sibTransId="{885C829E-02CC-481F-A087-ABD9ED662727}"/>
    <dgm:cxn modelId="{99C10D52-6805-4BF4-8B82-49E13B99EA1D}" type="presOf" srcId="{D4EF3F6E-C27F-4111-8FA6-511EFD84501E}" destId="{4130EAEC-2366-421B-AFAA-E6601CA5CF93}" srcOrd="0" destOrd="0" presId="urn:microsoft.com/office/officeart/2005/8/layout/lProcess2"/>
    <dgm:cxn modelId="{A1A54673-F80F-47D0-BF75-2986ADA83F09}" type="presOf" srcId="{2A1F34E5-9113-4E87-AD69-AA102C01165E}" destId="{CDB949E7-AC3E-41D6-B0EE-16531894E70C}" srcOrd="0" destOrd="0" presId="urn:microsoft.com/office/officeart/2005/8/layout/lProcess2"/>
    <dgm:cxn modelId="{61A0BA55-AB20-4D24-87E9-0AB5BB7C53C3}" type="presOf" srcId="{10508A78-D650-4435-8300-0047FA34FDC7}" destId="{B66F3488-B5FF-49AA-89FA-36112C214678}" srcOrd="0" destOrd="0" presId="urn:microsoft.com/office/officeart/2005/8/layout/lProcess2"/>
    <dgm:cxn modelId="{4D25075A-A5FB-4098-9D02-87D4FE1C0181}" type="presOf" srcId="{D871089A-1ECD-4FB5-A73D-286405C1EEE3}" destId="{CD42F074-6756-4C8F-AF8E-D510DC0CE82A}" srcOrd="0" destOrd="0" presId="urn:microsoft.com/office/officeart/2005/8/layout/lProcess2"/>
    <dgm:cxn modelId="{0B1A225A-65F1-4A3C-BEF0-E5B3E7EA449D}" type="presOf" srcId="{3C106A5B-636C-4E65-8E50-27C09EE1979D}" destId="{6C2E6CFD-38B7-4E04-BE3A-786E801419E3}" srcOrd="0" destOrd="0" presId="urn:microsoft.com/office/officeart/2005/8/layout/lProcess2"/>
    <dgm:cxn modelId="{AF69CA7D-5845-48F6-851B-B1816F44CB4C}" srcId="{265B8321-F312-4BFF-9E3D-38948FDE5073}" destId="{5169361D-1C4C-4A5D-A2B1-A4AB7C55BAD0}" srcOrd="4" destOrd="0" parTransId="{C9455359-65ED-48BA-B427-64C468FCD1B3}" sibTransId="{80128433-D949-4C67-9CA5-8195D9139D18}"/>
    <dgm:cxn modelId="{BE2B9B83-D834-4415-B8A4-EB4F20FC21F3}" type="presOf" srcId="{90D91A0E-064E-4FB2-8A86-C563F8B403B1}" destId="{265DB0F1-0776-4130-984F-955B8D7DEFB6}" srcOrd="0" destOrd="0" presId="urn:microsoft.com/office/officeart/2005/8/layout/lProcess2"/>
    <dgm:cxn modelId="{EF62268F-2C9E-48FA-A292-3FF66968ADEF}" type="presOf" srcId="{220CD102-5CCF-424C-BD42-7A6F494A10D4}" destId="{FA6872A2-5F02-4326-8752-425664772899}" srcOrd="1" destOrd="0" presId="urn:microsoft.com/office/officeart/2005/8/layout/lProcess2"/>
    <dgm:cxn modelId="{3F40F899-C83F-4F8F-B564-E7956F25FC49}" srcId="{265B8321-F312-4BFF-9E3D-38948FDE5073}" destId="{220CD102-5CCF-424C-BD42-7A6F494A10D4}" srcOrd="2" destOrd="0" parTransId="{71FF5E71-F92B-4B67-BD8C-B577014921D9}" sibTransId="{D26F5230-F9DF-4A17-9DE6-8B72662EEFB4}"/>
    <dgm:cxn modelId="{5543189B-941E-4B4B-9DD1-693C30FA067D}" type="presOf" srcId="{265B8321-F312-4BFF-9E3D-38948FDE5073}" destId="{D52AA135-0167-4571-84CD-70EE1E6FC0E1}" srcOrd="0" destOrd="0" presId="urn:microsoft.com/office/officeart/2005/8/layout/lProcess2"/>
    <dgm:cxn modelId="{5C156CA0-1346-44F0-8640-9477AED0CEAE}" type="presOf" srcId="{605D788F-E780-4F4B-BF3B-71C823FEAC3B}" destId="{DD69D7C1-4A5D-4CFB-8B07-6B9D51450AEA}" srcOrd="0" destOrd="0" presId="urn:microsoft.com/office/officeart/2005/8/layout/lProcess2"/>
    <dgm:cxn modelId="{1C5A74A4-1BC7-45F9-A7F6-D9C7E1EA880D}" srcId="{3C106A5B-636C-4E65-8E50-27C09EE1979D}" destId="{CB801BDB-6329-4E7A-BA81-47FD775EEBDF}" srcOrd="0" destOrd="0" parTransId="{66ECDF1B-E6CB-4B05-9D2A-1945B5127102}" sibTransId="{827A6387-EB1D-4388-8ACF-A112F020874D}"/>
    <dgm:cxn modelId="{D9BD86B8-E35D-4022-BEEF-A8E0300245C1}" type="presOf" srcId="{220CD102-5CCF-424C-BD42-7A6F494A10D4}" destId="{D0CA965C-518E-4A46-A55B-D3964CECD5CC}" srcOrd="0" destOrd="0" presId="urn:microsoft.com/office/officeart/2005/8/layout/lProcess2"/>
    <dgm:cxn modelId="{4E092BCA-F8EC-4B2C-B4CB-F216715D86E5}" srcId="{2A1F34E5-9113-4E87-AD69-AA102C01165E}" destId="{6C185A24-D22A-4813-9FE2-9B3BD45E6287}" srcOrd="0" destOrd="0" parTransId="{524E6C87-9984-451E-B784-28532C0D3AC0}" sibTransId="{007C762F-88CD-4054-9529-DB278F77295B}"/>
    <dgm:cxn modelId="{E5EA74D1-7134-47EE-A116-0A233C6626FC}" type="presOf" srcId="{6C185A24-D22A-4813-9FE2-9B3BD45E6287}" destId="{A8557B4B-F5E2-454D-B322-4B89D2B05F66}" srcOrd="0" destOrd="0" presId="urn:microsoft.com/office/officeart/2005/8/layout/lProcess2"/>
    <dgm:cxn modelId="{838FD4DC-626E-403B-BF9C-93B57980F65F}" srcId="{265B8321-F312-4BFF-9E3D-38948FDE5073}" destId="{D871089A-1ECD-4FB5-A73D-286405C1EEE3}" srcOrd="0" destOrd="0" parTransId="{848C68CE-EDE7-4E21-B64D-A98E7BED7628}" sibTransId="{219F7E96-BB12-4C5A-AE94-2307672FD68E}"/>
    <dgm:cxn modelId="{BB95ECEB-598B-4F45-B4F6-184F142F6BFD}" srcId="{5169361D-1C4C-4A5D-A2B1-A4AB7C55BAD0}" destId="{605D788F-E780-4F4B-BF3B-71C823FEAC3B}" srcOrd="0" destOrd="0" parTransId="{80AFCE67-CED1-43B8-ADF8-69EE68C8F86D}" sibTransId="{7E9B2430-7D47-464A-9F86-F77EDE236465}"/>
    <dgm:cxn modelId="{94ACEBF3-A3BC-4823-BEF3-B021CCB4E3C9}" srcId="{220CD102-5CCF-424C-BD42-7A6F494A10D4}" destId="{90D91A0E-064E-4FB2-8A86-C563F8B403B1}" srcOrd="0" destOrd="0" parTransId="{A4F2D556-D9B8-4937-8129-3B1C6AB3ECF4}" sibTransId="{0FA9DBE9-FD5D-44BD-94F7-25217155267B}"/>
    <dgm:cxn modelId="{6B07CD99-D875-4AF1-B7C6-69A5FBC61DB8}" type="presParOf" srcId="{D52AA135-0167-4571-84CD-70EE1E6FC0E1}" destId="{2D7C75AB-CD1F-4302-82B5-92E6236320DB}" srcOrd="0" destOrd="0" presId="urn:microsoft.com/office/officeart/2005/8/layout/lProcess2"/>
    <dgm:cxn modelId="{1FB57202-BD99-4CBC-9E67-F0B783C572D0}" type="presParOf" srcId="{2D7C75AB-CD1F-4302-82B5-92E6236320DB}" destId="{CD42F074-6756-4C8F-AF8E-D510DC0CE82A}" srcOrd="0" destOrd="0" presId="urn:microsoft.com/office/officeart/2005/8/layout/lProcess2"/>
    <dgm:cxn modelId="{DD897F84-9282-4055-9C01-FC659762A180}" type="presParOf" srcId="{2D7C75AB-CD1F-4302-82B5-92E6236320DB}" destId="{8F7682EB-6C06-4714-990D-B84A543FC30F}" srcOrd="1" destOrd="0" presId="urn:microsoft.com/office/officeart/2005/8/layout/lProcess2"/>
    <dgm:cxn modelId="{DBBC5EB3-0650-46D8-94B8-152AF74E932B}" type="presParOf" srcId="{2D7C75AB-CD1F-4302-82B5-92E6236320DB}" destId="{4E7C6646-990E-4CA9-A763-A94129D9B02B}" srcOrd="2" destOrd="0" presId="urn:microsoft.com/office/officeart/2005/8/layout/lProcess2"/>
    <dgm:cxn modelId="{615EEF71-92E1-4BA3-A72A-5EFEA4FC5156}" type="presParOf" srcId="{4E7C6646-990E-4CA9-A763-A94129D9B02B}" destId="{8489C806-4691-487B-9B4A-584CE72B8F1E}" srcOrd="0" destOrd="0" presId="urn:microsoft.com/office/officeart/2005/8/layout/lProcess2"/>
    <dgm:cxn modelId="{86C20505-4E96-4C52-BC2C-666BCD880E92}" type="presParOf" srcId="{8489C806-4691-487B-9B4A-584CE72B8F1E}" destId="{4130EAEC-2366-421B-AFAA-E6601CA5CF93}" srcOrd="0" destOrd="0" presId="urn:microsoft.com/office/officeart/2005/8/layout/lProcess2"/>
    <dgm:cxn modelId="{7990EFA7-FCAC-4767-816E-8EF2648B845B}" type="presParOf" srcId="{D52AA135-0167-4571-84CD-70EE1E6FC0E1}" destId="{E742DAA8-BA95-4724-BD79-392A90891CC2}" srcOrd="1" destOrd="0" presId="urn:microsoft.com/office/officeart/2005/8/layout/lProcess2"/>
    <dgm:cxn modelId="{C0FB726A-3BDD-4C39-BFA7-F6DB4012350A}" type="presParOf" srcId="{D52AA135-0167-4571-84CD-70EE1E6FC0E1}" destId="{F6D57FC7-814C-473E-B348-7817636F58DB}" srcOrd="2" destOrd="0" presId="urn:microsoft.com/office/officeart/2005/8/layout/lProcess2"/>
    <dgm:cxn modelId="{C98A451D-265D-4E19-9446-5E3C3934C202}" type="presParOf" srcId="{F6D57FC7-814C-473E-B348-7817636F58DB}" destId="{B66F3488-B5FF-49AA-89FA-36112C214678}" srcOrd="0" destOrd="0" presId="urn:microsoft.com/office/officeart/2005/8/layout/lProcess2"/>
    <dgm:cxn modelId="{FD144CA5-0678-4D79-9870-FB5BF3F9243F}" type="presParOf" srcId="{F6D57FC7-814C-473E-B348-7817636F58DB}" destId="{232FBBF6-2AB0-45A6-AAC4-3F851CAB7E7F}" srcOrd="1" destOrd="0" presId="urn:microsoft.com/office/officeart/2005/8/layout/lProcess2"/>
    <dgm:cxn modelId="{4549EB9F-AD57-4E1A-B687-CF993F88975B}" type="presParOf" srcId="{F6D57FC7-814C-473E-B348-7817636F58DB}" destId="{CFAE07E7-B1BE-4256-A929-BFCC60F8788D}" srcOrd="2" destOrd="0" presId="urn:microsoft.com/office/officeart/2005/8/layout/lProcess2"/>
    <dgm:cxn modelId="{3AAA5056-15D7-456F-A397-EC019DC33EF4}" type="presParOf" srcId="{CFAE07E7-B1BE-4256-A929-BFCC60F8788D}" destId="{43C66B9B-8A17-4E61-AEB3-A4B99375820C}" srcOrd="0" destOrd="0" presId="urn:microsoft.com/office/officeart/2005/8/layout/lProcess2"/>
    <dgm:cxn modelId="{78AC254D-8449-4E61-BCAB-8331901A9339}" type="presParOf" srcId="{43C66B9B-8A17-4E61-AEB3-A4B99375820C}" destId="{C49483EA-89D5-4881-B2AA-F14D6FA687B5}" srcOrd="0" destOrd="0" presId="urn:microsoft.com/office/officeart/2005/8/layout/lProcess2"/>
    <dgm:cxn modelId="{8486873F-3D44-474B-941E-CBB53CC872F9}" type="presParOf" srcId="{D52AA135-0167-4571-84CD-70EE1E6FC0E1}" destId="{7EB9A92C-D8A9-4523-883F-D9F7825B911B}" srcOrd="3" destOrd="0" presId="urn:microsoft.com/office/officeart/2005/8/layout/lProcess2"/>
    <dgm:cxn modelId="{35555D5B-77BE-4A20-B7C6-2C41B170267A}" type="presParOf" srcId="{D52AA135-0167-4571-84CD-70EE1E6FC0E1}" destId="{E3244D2F-1F54-4B00-8637-841788A44888}" srcOrd="4" destOrd="0" presId="urn:microsoft.com/office/officeart/2005/8/layout/lProcess2"/>
    <dgm:cxn modelId="{4AC855D8-BDC7-41A3-A5EC-C9F969313BFB}" type="presParOf" srcId="{E3244D2F-1F54-4B00-8637-841788A44888}" destId="{D0CA965C-518E-4A46-A55B-D3964CECD5CC}" srcOrd="0" destOrd="0" presId="urn:microsoft.com/office/officeart/2005/8/layout/lProcess2"/>
    <dgm:cxn modelId="{B25CB2DC-A67C-4B63-9450-93E9A0C7ED51}" type="presParOf" srcId="{E3244D2F-1F54-4B00-8637-841788A44888}" destId="{FA6872A2-5F02-4326-8752-425664772899}" srcOrd="1" destOrd="0" presId="urn:microsoft.com/office/officeart/2005/8/layout/lProcess2"/>
    <dgm:cxn modelId="{F43C5D87-45F2-46B9-AB39-137004BE4AD9}" type="presParOf" srcId="{E3244D2F-1F54-4B00-8637-841788A44888}" destId="{9490C0BE-7CF9-4057-AB11-E0B016A0A6B5}" srcOrd="2" destOrd="0" presId="urn:microsoft.com/office/officeart/2005/8/layout/lProcess2"/>
    <dgm:cxn modelId="{A10D6F8A-B140-49EF-8961-C58FF5A6A5A4}" type="presParOf" srcId="{9490C0BE-7CF9-4057-AB11-E0B016A0A6B5}" destId="{3C38CE74-42C9-4D1A-8C37-8B9CFF64F1FB}" srcOrd="0" destOrd="0" presId="urn:microsoft.com/office/officeart/2005/8/layout/lProcess2"/>
    <dgm:cxn modelId="{5A535BAD-11E2-46FA-A7AD-7EA3FA8C6014}" type="presParOf" srcId="{3C38CE74-42C9-4D1A-8C37-8B9CFF64F1FB}" destId="{265DB0F1-0776-4130-984F-955B8D7DEFB6}" srcOrd="0" destOrd="0" presId="urn:microsoft.com/office/officeart/2005/8/layout/lProcess2"/>
    <dgm:cxn modelId="{E44BC4B2-BE17-4C76-BDC1-4AC9B732475F}" type="presParOf" srcId="{D52AA135-0167-4571-84CD-70EE1E6FC0E1}" destId="{DF043D68-10BC-4BAF-8AE9-65A46A2099B4}" srcOrd="5" destOrd="0" presId="urn:microsoft.com/office/officeart/2005/8/layout/lProcess2"/>
    <dgm:cxn modelId="{91CEB5A7-D360-4B85-989B-6AE41F9372F7}" type="presParOf" srcId="{D52AA135-0167-4571-84CD-70EE1E6FC0E1}" destId="{FD456915-52F9-4980-957D-DEA71E4A40A2}" srcOrd="6" destOrd="0" presId="urn:microsoft.com/office/officeart/2005/8/layout/lProcess2"/>
    <dgm:cxn modelId="{E8E3B24F-FE96-4642-8CCB-41DB37FA33CE}" type="presParOf" srcId="{FD456915-52F9-4980-957D-DEA71E4A40A2}" destId="{CDB949E7-AC3E-41D6-B0EE-16531894E70C}" srcOrd="0" destOrd="0" presId="urn:microsoft.com/office/officeart/2005/8/layout/lProcess2"/>
    <dgm:cxn modelId="{83615B9B-23AD-41FA-8548-AA98C7D8AD43}" type="presParOf" srcId="{FD456915-52F9-4980-957D-DEA71E4A40A2}" destId="{48739E0C-D9B5-47C6-AB26-7707E59638F1}" srcOrd="1" destOrd="0" presId="urn:microsoft.com/office/officeart/2005/8/layout/lProcess2"/>
    <dgm:cxn modelId="{C544B394-6C10-4A62-A3CB-8CB7350DBA1A}" type="presParOf" srcId="{FD456915-52F9-4980-957D-DEA71E4A40A2}" destId="{0FB5BFCA-DC23-47E6-A022-F85179F99B0E}" srcOrd="2" destOrd="0" presId="urn:microsoft.com/office/officeart/2005/8/layout/lProcess2"/>
    <dgm:cxn modelId="{B1757FD5-FD8E-4191-B514-BC3D57B5491B}" type="presParOf" srcId="{0FB5BFCA-DC23-47E6-A022-F85179F99B0E}" destId="{407E525D-D92F-4162-8CE7-DE18B78077EC}" srcOrd="0" destOrd="0" presId="urn:microsoft.com/office/officeart/2005/8/layout/lProcess2"/>
    <dgm:cxn modelId="{E0198AC1-1694-4E8E-B792-B7F1BE628D74}" type="presParOf" srcId="{407E525D-D92F-4162-8CE7-DE18B78077EC}" destId="{A8557B4B-F5E2-454D-B322-4B89D2B05F66}" srcOrd="0" destOrd="0" presId="urn:microsoft.com/office/officeart/2005/8/layout/lProcess2"/>
    <dgm:cxn modelId="{ACF92A8E-7D06-4D18-AAE4-8C029E96CF18}" type="presParOf" srcId="{D52AA135-0167-4571-84CD-70EE1E6FC0E1}" destId="{6D5C0E2A-5050-4ACD-A430-8AC75A922F02}" srcOrd="7" destOrd="0" presId="urn:microsoft.com/office/officeart/2005/8/layout/lProcess2"/>
    <dgm:cxn modelId="{CFBAA265-A02A-4047-9511-16D66159A79E}" type="presParOf" srcId="{D52AA135-0167-4571-84CD-70EE1E6FC0E1}" destId="{6B2B0900-AB3E-45D4-82AD-7DCC9820EC63}" srcOrd="8" destOrd="0" presId="urn:microsoft.com/office/officeart/2005/8/layout/lProcess2"/>
    <dgm:cxn modelId="{637080F3-52FA-4476-96CA-69452414623F}" type="presParOf" srcId="{6B2B0900-AB3E-45D4-82AD-7DCC9820EC63}" destId="{6260ADA5-6064-42E4-AA9A-BB841CED1E4F}" srcOrd="0" destOrd="0" presId="urn:microsoft.com/office/officeart/2005/8/layout/lProcess2"/>
    <dgm:cxn modelId="{9F1DEE94-F1BE-46F0-A072-98345659AF77}" type="presParOf" srcId="{6B2B0900-AB3E-45D4-82AD-7DCC9820EC63}" destId="{B7518B7E-F2F5-4D6E-B8A5-9D9CEAAB4DD6}" srcOrd="1" destOrd="0" presId="urn:microsoft.com/office/officeart/2005/8/layout/lProcess2"/>
    <dgm:cxn modelId="{95A1F39B-5758-429A-97E8-D9E7A27B10FE}" type="presParOf" srcId="{6B2B0900-AB3E-45D4-82AD-7DCC9820EC63}" destId="{8092BCA7-9E4B-4D1E-9969-F819BB5C5AE0}" srcOrd="2" destOrd="0" presId="urn:microsoft.com/office/officeart/2005/8/layout/lProcess2"/>
    <dgm:cxn modelId="{928F1C9E-8047-481D-B592-B06963A641B0}" type="presParOf" srcId="{8092BCA7-9E4B-4D1E-9969-F819BB5C5AE0}" destId="{CF55B202-2137-4931-A896-3177B206B781}" srcOrd="0" destOrd="0" presId="urn:microsoft.com/office/officeart/2005/8/layout/lProcess2"/>
    <dgm:cxn modelId="{70635409-333E-4A6E-9395-74762C0D621B}" type="presParOf" srcId="{CF55B202-2137-4931-A896-3177B206B781}" destId="{DD69D7C1-4A5D-4CFB-8B07-6B9D51450AEA}" srcOrd="0" destOrd="0" presId="urn:microsoft.com/office/officeart/2005/8/layout/lProcess2"/>
    <dgm:cxn modelId="{B38B41B9-7960-48BB-A170-6BD4CA44F4EF}" type="presParOf" srcId="{D52AA135-0167-4571-84CD-70EE1E6FC0E1}" destId="{9859041F-F3D7-4C1E-B0FC-2D09F1F5A612}" srcOrd="9" destOrd="0" presId="urn:microsoft.com/office/officeart/2005/8/layout/lProcess2"/>
    <dgm:cxn modelId="{74390071-E113-4BFC-B41F-0729F09A7B2F}" type="presParOf" srcId="{D52AA135-0167-4571-84CD-70EE1E6FC0E1}" destId="{62022998-1E49-4343-B568-917227657359}" srcOrd="10" destOrd="0" presId="urn:microsoft.com/office/officeart/2005/8/layout/lProcess2"/>
    <dgm:cxn modelId="{1352B156-E733-4CD4-8AD7-48DFDCD7C02A}" type="presParOf" srcId="{62022998-1E49-4343-B568-917227657359}" destId="{6C2E6CFD-38B7-4E04-BE3A-786E801419E3}" srcOrd="0" destOrd="0" presId="urn:microsoft.com/office/officeart/2005/8/layout/lProcess2"/>
    <dgm:cxn modelId="{C25FDC60-530E-482A-A55B-C39712FABFAC}" type="presParOf" srcId="{62022998-1E49-4343-B568-917227657359}" destId="{04E8264F-198A-49A1-B030-222E710FCF6A}" srcOrd="1" destOrd="0" presId="urn:microsoft.com/office/officeart/2005/8/layout/lProcess2"/>
    <dgm:cxn modelId="{B0A967A1-2B51-4296-9F79-572D1DC194DD}" type="presParOf" srcId="{62022998-1E49-4343-B568-917227657359}" destId="{10060506-D394-4AF4-BBCD-A701075D0300}" srcOrd="2" destOrd="0" presId="urn:microsoft.com/office/officeart/2005/8/layout/lProcess2"/>
    <dgm:cxn modelId="{BFC8C748-4F63-4D2E-BD12-C7033A9CF432}" type="presParOf" srcId="{10060506-D394-4AF4-BBCD-A701075D0300}" destId="{F016C0FE-AADE-408B-B957-97025C59D303}" srcOrd="0" destOrd="0" presId="urn:microsoft.com/office/officeart/2005/8/layout/lProcess2"/>
    <dgm:cxn modelId="{FFDADF23-16EA-477C-8754-5C6EAD4430F1}" type="presParOf" srcId="{F016C0FE-AADE-408B-B957-97025C59D303}" destId="{AC96E7B8-CA1A-4F12-B4CF-A8EFC958BA7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3C141C-1CDC-4758-9A46-3923C9D502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74D71A-CD24-45BE-9E42-8558CA618328}">
      <dgm:prSet/>
      <dgm:spPr>
        <a:solidFill>
          <a:schemeClr val="accent1">
            <a:lumMod val="20000"/>
            <a:lumOff val="8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i="1" dirty="0">
              <a:solidFill>
                <a:schemeClr val="tx1"/>
              </a:solidFill>
            </a:rPr>
            <a:t>“For my first child, I stopped taking them for vaccination at nine months. For this one, I am following step by step because I learned that children could receive vaccines until they are five years.” </a:t>
          </a:r>
          <a:r>
            <a:rPr lang="en-US" b="1" i="1" dirty="0">
              <a:solidFill>
                <a:schemeClr val="tx1"/>
              </a:solidFill>
            </a:rPr>
            <a:t>(Caregiver, Gem)</a:t>
          </a:r>
          <a:endParaRPr lang="en-US" dirty="0">
            <a:solidFill>
              <a:schemeClr val="tx1"/>
            </a:solidFill>
          </a:endParaRPr>
        </a:p>
      </dgm:t>
    </dgm:pt>
    <dgm:pt modelId="{E3CEB714-B7A9-46D0-9648-8EB6DFED14F1}" type="parTrans" cxnId="{3FAFB52C-1D0D-4BE5-B317-0E45CA5E4687}">
      <dgm:prSet/>
      <dgm:spPr/>
      <dgm:t>
        <a:bodyPr/>
        <a:lstStyle/>
        <a:p>
          <a:endParaRPr lang="en-US"/>
        </a:p>
      </dgm:t>
    </dgm:pt>
    <dgm:pt modelId="{8DCA827D-9BC0-4645-89A3-31B7C4EC2601}" type="sibTrans" cxnId="{3FAFB52C-1D0D-4BE5-B317-0E45CA5E4687}">
      <dgm:prSet/>
      <dgm:spPr/>
      <dgm:t>
        <a:bodyPr/>
        <a:lstStyle/>
        <a:p>
          <a:endParaRPr lang="en-US"/>
        </a:p>
      </dgm:t>
    </dgm:pt>
    <dgm:pt modelId="{40D508F1-7826-439D-AA6D-B4473B90459D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i="1" dirty="0">
              <a:solidFill>
                <a:schemeClr val="tx1"/>
              </a:solidFill>
            </a:rPr>
            <a:t>“When you do proper documentation… you can identify defaulters and follow them up.”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i="1" dirty="0">
              <a:solidFill>
                <a:schemeClr val="tx1"/>
              </a:solidFill>
            </a:rPr>
            <a:t>(</a:t>
          </a:r>
          <a:r>
            <a:rPr lang="en-US" b="1" i="1" dirty="0">
              <a:solidFill>
                <a:schemeClr val="tx1"/>
              </a:solidFill>
            </a:rPr>
            <a:t>HCP, </a:t>
          </a:r>
          <a:r>
            <a:rPr lang="en-US" b="1" i="1" dirty="0" err="1">
              <a:solidFill>
                <a:schemeClr val="tx1"/>
              </a:solidFill>
            </a:rPr>
            <a:t>Alego</a:t>
          </a:r>
          <a:r>
            <a:rPr lang="en-US" b="1" i="1" dirty="0">
              <a:solidFill>
                <a:schemeClr val="tx1"/>
              </a:solidFill>
            </a:rPr>
            <a:t> </a:t>
          </a:r>
          <a:r>
            <a:rPr lang="en-US" b="1" i="1" dirty="0" err="1">
              <a:solidFill>
                <a:schemeClr val="tx1"/>
              </a:solidFill>
            </a:rPr>
            <a:t>Usonga</a:t>
          </a:r>
          <a:r>
            <a:rPr lang="en-US" b="1" i="1" dirty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gm:t>
    </dgm:pt>
    <dgm:pt modelId="{4932FF6B-700C-4CCE-8887-8AEED9B60EB4}" type="parTrans" cxnId="{750722A3-C766-4ED0-851E-60629F0C2F8A}">
      <dgm:prSet/>
      <dgm:spPr/>
      <dgm:t>
        <a:bodyPr/>
        <a:lstStyle/>
        <a:p>
          <a:endParaRPr lang="en-US"/>
        </a:p>
      </dgm:t>
    </dgm:pt>
    <dgm:pt modelId="{C45F187E-AE95-4608-80A1-2E729E24ECCF}" type="sibTrans" cxnId="{750722A3-C766-4ED0-851E-60629F0C2F8A}">
      <dgm:prSet/>
      <dgm:spPr/>
      <dgm:t>
        <a:bodyPr/>
        <a:lstStyle/>
        <a:p>
          <a:endParaRPr lang="en-US"/>
        </a:p>
      </dgm:t>
    </dgm:pt>
    <dgm:pt modelId="{13AA7C3F-09AA-42A8-98FA-5A01231DCB37}" type="pres">
      <dgm:prSet presAssocID="{443C141C-1CDC-4758-9A46-3923C9D502EF}" presName="linear" presStyleCnt="0">
        <dgm:presLayoutVars>
          <dgm:animLvl val="lvl"/>
          <dgm:resizeHandles val="exact"/>
        </dgm:presLayoutVars>
      </dgm:prSet>
      <dgm:spPr/>
    </dgm:pt>
    <dgm:pt modelId="{484346E6-6931-4F23-BA4F-19AD1A51B50D}" type="pres">
      <dgm:prSet presAssocID="{8474D71A-CD24-45BE-9E42-8558CA61832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760376F-4707-4AA8-B8CC-5D1D68577360}" type="pres">
      <dgm:prSet presAssocID="{8DCA827D-9BC0-4645-89A3-31B7C4EC2601}" presName="spacer" presStyleCnt="0"/>
      <dgm:spPr/>
    </dgm:pt>
    <dgm:pt modelId="{C5AB549F-E860-4C78-8606-967657178772}" type="pres">
      <dgm:prSet presAssocID="{40D508F1-7826-439D-AA6D-B4473B90459D}" presName="parentText" presStyleLbl="node1" presStyleIdx="1" presStyleCnt="2" custLinFactY="15572" custLinFactNeighborY="100000">
        <dgm:presLayoutVars>
          <dgm:chMax val="0"/>
          <dgm:bulletEnabled val="1"/>
        </dgm:presLayoutVars>
      </dgm:prSet>
      <dgm:spPr/>
    </dgm:pt>
  </dgm:ptLst>
  <dgm:cxnLst>
    <dgm:cxn modelId="{BE509317-BC70-4626-AFB4-87D4A2784AF2}" type="presOf" srcId="{443C141C-1CDC-4758-9A46-3923C9D502EF}" destId="{13AA7C3F-09AA-42A8-98FA-5A01231DCB37}" srcOrd="0" destOrd="0" presId="urn:microsoft.com/office/officeart/2005/8/layout/vList2"/>
    <dgm:cxn modelId="{65A7341E-46A7-480D-85A6-2EDD408DAB85}" type="presOf" srcId="{8474D71A-CD24-45BE-9E42-8558CA618328}" destId="{484346E6-6931-4F23-BA4F-19AD1A51B50D}" srcOrd="0" destOrd="0" presId="urn:microsoft.com/office/officeart/2005/8/layout/vList2"/>
    <dgm:cxn modelId="{3FAFB52C-1D0D-4BE5-B317-0E45CA5E4687}" srcId="{443C141C-1CDC-4758-9A46-3923C9D502EF}" destId="{8474D71A-CD24-45BE-9E42-8558CA618328}" srcOrd="0" destOrd="0" parTransId="{E3CEB714-B7A9-46D0-9648-8EB6DFED14F1}" sibTransId="{8DCA827D-9BC0-4645-89A3-31B7C4EC2601}"/>
    <dgm:cxn modelId="{EF0DF433-47D6-453B-B2D0-CE0854BA93C4}" type="presOf" srcId="{40D508F1-7826-439D-AA6D-B4473B90459D}" destId="{C5AB549F-E860-4C78-8606-967657178772}" srcOrd="0" destOrd="0" presId="urn:microsoft.com/office/officeart/2005/8/layout/vList2"/>
    <dgm:cxn modelId="{750722A3-C766-4ED0-851E-60629F0C2F8A}" srcId="{443C141C-1CDC-4758-9A46-3923C9D502EF}" destId="{40D508F1-7826-439D-AA6D-B4473B90459D}" srcOrd="1" destOrd="0" parTransId="{4932FF6B-700C-4CCE-8887-8AEED9B60EB4}" sibTransId="{C45F187E-AE95-4608-80A1-2E729E24ECCF}"/>
    <dgm:cxn modelId="{6520D823-9EA7-4EB7-8A6B-7E4C26FFE014}" type="presParOf" srcId="{13AA7C3F-09AA-42A8-98FA-5A01231DCB37}" destId="{484346E6-6931-4F23-BA4F-19AD1A51B50D}" srcOrd="0" destOrd="0" presId="urn:microsoft.com/office/officeart/2005/8/layout/vList2"/>
    <dgm:cxn modelId="{C50843DB-18C2-4BED-A1D1-1FDC0F9787DC}" type="presParOf" srcId="{13AA7C3F-09AA-42A8-98FA-5A01231DCB37}" destId="{E760376F-4707-4AA8-B8CC-5D1D68577360}" srcOrd="1" destOrd="0" presId="urn:microsoft.com/office/officeart/2005/8/layout/vList2"/>
    <dgm:cxn modelId="{69B72BFD-43D5-4CA7-BB52-29680D1C0071}" type="presParOf" srcId="{13AA7C3F-09AA-42A8-98FA-5A01231DCB37}" destId="{C5AB549F-E860-4C78-8606-96765717877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2F074-6756-4C8F-AF8E-D510DC0CE82A}">
      <dsp:nvSpPr>
        <dsp:cNvPr id="0" name=""/>
        <dsp:cNvSpPr/>
      </dsp:nvSpPr>
      <dsp:spPr>
        <a:xfrm>
          <a:off x="5744" y="0"/>
          <a:ext cx="2269481" cy="507505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Data Inputs</a:t>
          </a:r>
          <a:endParaRPr lang="en-US" sz="1050" b="1" kern="1200" dirty="0">
            <a:latin typeface="+mj-lt"/>
          </a:endParaRPr>
        </a:p>
      </dsp:txBody>
      <dsp:txXfrm>
        <a:off x="5744" y="0"/>
        <a:ext cx="2269481" cy="1522515"/>
      </dsp:txXfrm>
    </dsp:sp>
    <dsp:sp modelId="{4130EAEC-2366-421B-AFAA-E6601CA5CF93}">
      <dsp:nvSpPr>
        <dsp:cNvPr id="0" name=""/>
        <dsp:cNvSpPr/>
      </dsp:nvSpPr>
      <dsp:spPr>
        <a:xfrm>
          <a:off x="232692" y="1522515"/>
          <a:ext cx="1815585" cy="32987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1200" kern="1200" dirty="0">
            <a:latin typeface="+mj-lt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b="1" kern="1200" dirty="0">
              <a:latin typeface="+mj-lt"/>
            </a:rPr>
            <a:t>MOH Immunization registers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endParaRPr lang="en-US" sz="1050" kern="1200" dirty="0">
            <a:latin typeface="+mj-lt"/>
          </a:endParaRPr>
        </a:p>
      </dsp:txBody>
      <dsp:txXfrm>
        <a:off x="285869" y="1575692"/>
        <a:ext cx="1709231" cy="3192429"/>
      </dsp:txXfrm>
    </dsp:sp>
    <dsp:sp modelId="{B66F3488-B5FF-49AA-89FA-36112C214678}">
      <dsp:nvSpPr>
        <dsp:cNvPr id="0" name=""/>
        <dsp:cNvSpPr/>
      </dsp:nvSpPr>
      <dsp:spPr>
        <a:xfrm>
          <a:off x="2445437" y="0"/>
          <a:ext cx="2269481" cy="507505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Continuous Monitoring</a:t>
          </a:r>
          <a:endParaRPr lang="en-US" sz="1050" b="1" kern="1200">
            <a:latin typeface="+mj-lt"/>
          </a:endParaRPr>
        </a:p>
      </dsp:txBody>
      <dsp:txXfrm>
        <a:off x="2445437" y="0"/>
        <a:ext cx="2269481" cy="1522515"/>
      </dsp:txXfrm>
    </dsp:sp>
    <dsp:sp modelId="{C49483EA-89D5-4881-B2AA-F14D6FA687B5}">
      <dsp:nvSpPr>
        <dsp:cNvPr id="0" name=""/>
        <dsp:cNvSpPr/>
      </dsp:nvSpPr>
      <dsp:spPr>
        <a:xfrm>
          <a:off x="2672385" y="1522515"/>
          <a:ext cx="1815585" cy="32987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</a:rPr>
            <a:t>Ongoing tracking using the  evaluation tool</a:t>
          </a:r>
        </a:p>
      </dsp:txBody>
      <dsp:txXfrm>
        <a:off x="2725562" y="1575692"/>
        <a:ext cx="1709231" cy="3192429"/>
      </dsp:txXfrm>
    </dsp:sp>
    <dsp:sp modelId="{D0CA965C-518E-4A46-A55B-D3964CECD5CC}">
      <dsp:nvSpPr>
        <dsp:cNvPr id="0" name=""/>
        <dsp:cNvSpPr/>
      </dsp:nvSpPr>
      <dsp:spPr>
        <a:xfrm>
          <a:off x="4885129" y="0"/>
          <a:ext cx="2269481" cy="507505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Data Review Systems</a:t>
          </a:r>
          <a:endParaRPr lang="en-US" sz="1050" b="1" kern="1200">
            <a:latin typeface="+mj-lt"/>
          </a:endParaRPr>
        </a:p>
      </dsp:txBody>
      <dsp:txXfrm>
        <a:off x="4885129" y="0"/>
        <a:ext cx="2269481" cy="1522515"/>
      </dsp:txXfrm>
    </dsp:sp>
    <dsp:sp modelId="{265DB0F1-0776-4130-984F-955B8D7DEFB6}">
      <dsp:nvSpPr>
        <dsp:cNvPr id="0" name=""/>
        <dsp:cNvSpPr/>
      </dsp:nvSpPr>
      <dsp:spPr>
        <a:xfrm>
          <a:off x="5112078" y="1522515"/>
          <a:ext cx="1815585" cy="32987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Periodic review of routinely collected immunization and child health data at </a:t>
          </a:r>
          <a:r>
            <a:rPr lang="en-US" sz="1200" b="1" kern="1200" dirty="0">
              <a:latin typeface="+mj-lt"/>
            </a:rPr>
            <a:t>all levels</a:t>
          </a:r>
        </a:p>
      </dsp:txBody>
      <dsp:txXfrm>
        <a:off x="5165255" y="1575692"/>
        <a:ext cx="1709231" cy="3192429"/>
      </dsp:txXfrm>
    </dsp:sp>
    <dsp:sp modelId="{CDB949E7-AC3E-41D6-B0EE-16531894E70C}">
      <dsp:nvSpPr>
        <dsp:cNvPr id="0" name=""/>
        <dsp:cNvSpPr/>
      </dsp:nvSpPr>
      <dsp:spPr>
        <a:xfrm>
          <a:off x="7324822" y="0"/>
          <a:ext cx="2269481" cy="507505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Data Quality Assurance</a:t>
          </a:r>
          <a:endParaRPr lang="en-US" sz="1050" b="1" kern="1200">
            <a:latin typeface="+mj-lt"/>
          </a:endParaRPr>
        </a:p>
      </dsp:txBody>
      <dsp:txXfrm>
        <a:off x="7324822" y="0"/>
        <a:ext cx="2269481" cy="1522515"/>
      </dsp:txXfrm>
    </dsp:sp>
    <dsp:sp modelId="{A8557B4B-F5E2-454D-B322-4B89D2B05F66}">
      <dsp:nvSpPr>
        <dsp:cNvPr id="0" name=""/>
        <dsp:cNvSpPr/>
      </dsp:nvSpPr>
      <dsp:spPr>
        <a:xfrm>
          <a:off x="7551770" y="1522515"/>
          <a:ext cx="1815585" cy="32987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</a:rPr>
            <a:t>Regular Data quality checks</a:t>
          </a:r>
        </a:p>
      </dsp:txBody>
      <dsp:txXfrm>
        <a:off x="7604947" y="1575692"/>
        <a:ext cx="1709231" cy="3192429"/>
      </dsp:txXfrm>
    </dsp:sp>
    <dsp:sp modelId="{6260ADA5-6064-42E4-AA9A-BB841CED1E4F}">
      <dsp:nvSpPr>
        <dsp:cNvPr id="0" name=""/>
        <dsp:cNvSpPr/>
      </dsp:nvSpPr>
      <dsp:spPr>
        <a:xfrm>
          <a:off x="9764515" y="0"/>
          <a:ext cx="2269481" cy="507505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Data Use &amp; Decisions</a:t>
          </a:r>
        </a:p>
      </dsp:txBody>
      <dsp:txXfrm>
        <a:off x="9764515" y="0"/>
        <a:ext cx="2269481" cy="1522515"/>
      </dsp:txXfrm>
    </dsp:sp>
    <dsp:sp modelId="{DD69D7C1-4A5D-4CFB-8B07-6B9D51450AEA}">
      <dsp:nvSpPr>
        <dsp:cNvPr id="0" name=""/>
        <dsp:cNvSpPr/>
      </dsp:nvSpPr>
      <dsp:spPr>
        <a:xfrm>
          <a:off x="9977029" y="1493650"/>
          <a:ext cx="1815585" cy="32987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</a:rPr>
            <a:t>Evidence based decision making</a:t>
          </a:r>
        </a:p>
      </dsp:txBody>
      <dsp:txXfrm>
        <a:off x="10030206" y="1546827"/>
        <a:ext cx="1709231" cy="3192429"/>
      </dsp:txXfrm>
    </dsp:sp>
    <dsp:sp modelId="{6C2E6CFD-38B7-4E04-BE3A-786E801419E3}">
      <dsp:nvSpPr>
        <dsp:cNvPr id="0" name=""/>
        <dsp:cNvSpPr/>
      </dsp:nvSpPr>
      <dsp:spPr>
        <a:xfrm>
          <a:off x="12204207" y="0"/>
          <a:ext cx="2269481" cy="507505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Data Analysis</a:t>
          </a:r>
          <a:endParaRPr lang="en-US" sz="1050" b="1" kern="1200">
            <a:latin typeface="+mj-lt"/>
          </a:endParaRPr>
        </a:p>
      </dsp:txBody>
      <dsp:txXfrm>
        <a:off x="12204207" y="0"/>
        <a:ext cx="2269481" cy="1522515"/>
      </dsp:txXfrm>
    </dsp:sp>
    <dsp:sp modelId="{AC96E7B8-CA1A-4F12-B4CF-A8EFC958BA77}">
      <dsp:nvSpPr>
        <dsp:cNvPr id="0" name=""/>
        <dsp:cNvSpPr/>
      </dsp:nvSpPr>
      <dsp:spPr>
        <a:xfrm>
          <a:off x="12431156" y="1522515"/>
          <a:ext cx="1815585" cy="32987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</a:rPr>
            <a:t> S</a:t>
          </a:r>
          <a:r>
            <a:rPr lang="en-US" sz="1200" b="1" kern="1200" dirty="0"/>
            <a:t>ummarize trends in vaccination uptake</a:t>
          </a:r>
          <a:endParaRPr lang="en-US" sz="1200" b="1" kern="1200" dirty="0">
            <a:latin typeface="+mj-lt"/>
          </a:endParaRPr>
        </a:p>
      </dsp:txBody>
      <dsp:txXfrm>
        <a:off x="12484333" y="1575692"/>
        <a:ext cx="1709231" cy="31924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346E6-6931-4F23-BA4F-19AD1A51B50D}">
      <dsp:nvSpPr>
        <dsp:cNvPr id="0" name=""/>
        <dsp:cNvSpPr/>
      </dsp:nvSpPr>
      <dsp:spPr>
        <a:xfrm>
          <a:off x="0" y="61476"/>
          <a:ext cx="9102437" cy="320346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i="1" kern="1200" dirty="0">
              <a:solidFill>
                <a:schemeClr val="tx1"/>
              </a:solidFill>
            </a:rPr>
            <a:t>“For my first child, I stopped taking them for vaccination at nine months. For this one, I am following step by step because I learned that children could receive vaccines until they are five years.” </a:t>
          </a:r>
          <a:r>
            <a:rPr lang="en-US" sz="3700" b="1" i="1" kern="1200" dirty="0">
              <a:solidFill>
                <a:schemeClr val="tx1"/>
              </a:solidFill>
            </a:rPr>
            <a:t>(Caregiver, Gem)</a:t>
          </a:r>
          <a:endParaRPr lang="en-US" sz="3700" kern="1200" dirty="0">
            <a:solidFill>
              <a:schemeClr val="tx1"/>
            </a:solidFill>
          </a:endParaRPr>
        </a:p>
      </dsp:txBody>
      <dsp:txXfrm>
        <a:off x="156380" y="217856"/>
        <a:ext cx="8789677" cy="2890700"/>
      </dsp:txXfrm>
    </dsp:sp>
    <dsp:sp modelId="{C5AB549F-E860-4C78-8606-967657178772}">
      <dsp:nvSpPr>
        <dsp:cNvPr id="0" name=""/>
        <dsp:cNvSpPr/>
      </dsp:nvSpPr>
      <dsp:spPr>
        <a:xfrm>
          <a:off x="0" y="3432973"/>
          <a:ext cx="9102437" cy="320346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i="1" kern="1200" dirty="0">
              <a:solidFill>
                <a:schemeClr val="tx1"/>
              </a:solidFill>
            </a:rPr>
            <a:t>“When you do proper documentation… you can identify defaulters and follow them up.”</a:t>
          </a:r>
          <a:r>
            <a:rPr lang="en-US" sz="3700" kern="1200" dirty="0">
              <a:solidFill>
                <a:schemeClr val="tx1"/>
              </a:solidFill>
            </a:rPr>
            <a:t> </a:t>
          </a:r>
          <a:r>
            <a:rPr lang="en-US" sz="3700" i="1" kern="1200" dirty="0">
              <a:solidFill>
                <a:schemeClr val="tx1"/>
              </a:solidFill>
            </a:rPr>
            <a:t>(</a:t>
          </a:r>
          <a:r>
            <a:rPr lang="en-US" sz="3700" b="1" i="1" kern="1200" dirty="0">
              <a:solidFill>
                <a:schemeClr val="tx1"/>
              </a:solidFill>
            </a:rPr>
            <a:t>HCP, </a:t>
          </a:r>
          <a:r>
            <a:rPr lang="en-US" sz="3700" b="1" i="1" kern="1200" dirty="0" err="1">
              <a:solidFill>
                <a:schemeClr val="tx1"/>
              </a:solidFill>
            </a:rPr>
            <a:t>Alego</a:t>
          </a:r>
          <a:r>
            <a:rPr lang="en-US" sz="3700" b="1" i="1" kern="1200" dirty="0">
              <a:solidFill>
                <a:schemeClr val="tx1"/>
              </a:solidFill>
            </a:rPr>
            <a:t> </a:t>
          </a:r>
          <a:r>
            <a:rPr lang="en-US" sz="3700" b="1" i="1" kern="1200" dirty="0" err="1">
              <a:solidFill>
                <a:schemeClr val="tx1"/>
              </a:solidFill>
            </a:rPr>
            <a:t>Usonga</a:t>
          </a:r>
          <a:r>
            <a:rPr lang="en-US" sz="3700" b="1" i="1" kern="1200" dirty="0">
              <a:solidFill>
                <a:schemeClr val="tx1"/>
              </a:solidFill>
            </a:rPr>
            <a:t>)</a:t>
          </a:r>
          <a:endParaRPr lang="en-US" sz="3700" kern="1200" dirty="0">
            <a:solidFill>
              <a:schemeClr val="tx1"/>
            </a:solidFill>
          </a:endParaRPr>
        </a:p>
      </dsp:txBody>
      <dsp:txXfrm>
        <a:off x="156380" y="3589353"/>
        <a:ext cx="8789677" cy="2890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98B98-04D1-4EDD-AB26-8732F4D1B7B7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693D8-4BF8-4EDA-A952-6F4C070F5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0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45C09-B158-465C-A537-7F481D4AF0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7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45C09-B158-465C-A537-7F481D4AF0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72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45C09-B158-465C-A537-7F481D4AF0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37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vaccines given later in life MR2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45C09-B158-465C-A537-7F481D4AF0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5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45C09-B158-465C-A537-7F481D4AF0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58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45C09-B158-465C-A537-7F481D4AF0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10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45C09-B158-465C-A537-7F481D4AF0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72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43"/>
            <a:ext cx="15544800" cy="22050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4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94500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378292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3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4001">
                <a:solidFill>
                  <a:schemeClr val="tx1">
                    <a:tint val="75000"/>
                  </a:schemeClr>
                </a:solidFill>
              </a:defRPr>
            </a:lvl1pPr>
            <a:lvl2pPr marL="914355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7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064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5pPr>
            <a:lvl6pPr marL="4571772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6pPr>
            <a:lvl7pPr marL="5486127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7pPr>
            <a:lvl8pPr marL="6400481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8pPr>
            <a:lvl9pPr marL="7314836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11309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2"/>
            <a:ext cx="8077200" cy="6788945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1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2"/>
            <a:ext cx="8077200" cy="6788945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1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873108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2302670"/>
            <a:ext cx="8080376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5" indent="0">
              <a:buNone/>
              <a:defRPr sz="4001" b="1"/>
            </a:lvl2pPr>
            <a:lvl3pPr marL="1828710" indent="0">
              <a:buNone/>
              <a:defRPr sz="3600" b="1"/>
            </a:lvl3pPr>
            <a:lvl4pPr marL="2743064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2" indent="0">
              <a:buNone/>
              <a:defRPr sz="3200" b="1"/>
            </a:lvl6pPr>
            <a:lvl7pPr marL="5486127" indent="0">
              <a:buNone/>
              <a:defRPr sz="3200" b="1"/>
            </a:lvl7pPr>
            <a:lvl8pPr marL="6400481" indent="0">
              <a:buNone/>
              <a:defRPr sz="3200" b="1"/>
            </a:lvl8pPr>
            <a:lvl9pPr marL="7314836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1" y="3262313"/>
            <a:ext cx="8080376" cy="5926932"/>
          </a:xfrm>
        </p:spPr>
        <p:txBody>
          <a:bodyPr/>
          <a:lstStyle>
            <a:lvl1pPr>
              <a:defRPr sz="4800"/>
            </a:lvl1pPr>
            <a:lvl2pPr>
              <a:defRPr sz="4001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6" y="2302670"/>
            <a:ext cx="8083550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5" indent="0">
              <a:buNone/>
              <a:defRPr sz="4001" b="1"/>
            </a:lvl2pPr>
            <a:lvl3pPr marL="1828710" indent="0">
              <a:buNone/>
              <a:defRPr sz="3600" b="1"/>
            </a:lvl3pPr>
            <a:lvl4pPr marL="2743064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2" indent="0">
              <a:buNone/>
              <a:defRPr sz="3200" b="1"/>
            </a:lvl6pPr>
            <a:lvl7pPr marL="5486127" indent="0">
              <a:buNone/>
              <a:defRPr sz="3200" b="1"/>
            </a:lvl7pPr>
            <a:lvl8pPr marL="6400481" indent="0">
              <a:buNone/>
              <a:defRPr sz="3200" b="1"/>
            </a:lvl8pPr>
            <a:lvl9pPr marL="7314836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6" y="3262313"/>
            <a:ext cx="8083550" cy="5926932"/>
          </a:xfrm>
        </p:spPr>
        <p:txBody>
          <a:bodyPr/>
          <a:lstStyle>
            <a:lvl1pPr>
              <a:defRPr sz="4800"/>
            </a:lvl1pPr>
            <a:lvl2pPr>
              <a:defRPr sz="4001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62595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86876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54184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409574"/>
            <a:ext cx="6016626" cy="1743077"/>
          </a:xfrm>
        </p:spPr>
        <p:txBody>
          <a:bodyPr anchor="b"/>
          <a:lstStyle>
            <a:lvl1pPr algn="l">
              <a:defRPr sz="4001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80"/>
            <a:ext cx="10223501" cy="8779670"/>
          </a:xfrm>
        </p:spPr>
        <p:txBody>
          <a:bodyPr/>
          <a:lstStyle>
            <a:lvl1pPr>
              <a:defRPr sz="6401"/>
            </a:lvl1pPr>
            <a:lvl2pPr>
              <a:defRPr sz="5600"/>
            </a:lvl2pPr>
            <a:lvl3pPr>
              <a:defRPr sz="4800"/>
            </a:lvl3pPr>
            <a:lvl4pPr>
              <a:defRPr sz="4001"/>
            </a:lvl4pPr>
            <a:lvl5pPr>
              <a:defRPr sz="4001"/>
            </a:lvl5pPr>
            <a:lvl6pPr>
              <a:defRPr sz="4001"/>
            </a:lvl6pPr>
            <a:lvl7pPr>
              <a:defRPr sz="4001"/>
            </a:lvl7pPr>
            <a:lvl8pPr>
              <a:defRPr sz="4001"/>
            </a:lvl8pPr>
            <a:lvl9pPr>
              <a:defRPr sz="400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5" y="2152655"/>
            <a:ext cx="6016626" cy="7036595"/>
          </a:xfrm>
        </p:spPr>
        <p:txBody>
          <a:bodyPr/>
          <a:lstStyle>
            <a:lvl1pPr marL="0" indent="0">
              <a:buNone/>
              <a:defRPr sz="2801"/>
            </a:lvl1pPr>
            <a:lvl2pPr marL="914355" indent="0">
              <a:buNone/>
              <a:defRPr sz="2400"/>
            </a:lvl2pPr>
            <a:lvl3pPr marL="1828710" indent="0">
              <a:buNone/>
              <a:defRPr sz="2000"/>
            </a:lvl3pPr>
            <a:lvl4pPr marL="2743064" indent="0">
              <a:buNone/>
              <a:defRPr sz="1800"/>
            </a:lvl4pPr>
            <a:lvl5pPr marL="3657417" indent="0">
              <a:buNone/>
              <a:defRPr sz="1800"/>
            </a:lvl5pPr>
            <a:lvl6pPr marL="4571772" indent="0">
              <a:buNone/>
              <a:defRPr sz="1800"/>
            </a:lvl6pPr>
            <a:lvl7pPr marL="5486127" indent="0">
              <a:buNone/>
              <a:defRPr sz="1800"/>
            </a:lvl7pPr>
            <a:lvl8pPr marL="6400481" indent="0">
              <a:buNone/>
              <a:defRPr sz="1800"/>
            </a:lvl8pPr>
            <a:lvl9pPr marL="7314836" indent="0">
              <a:buNone/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506810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2"/>
            <a:ext cx="10972800" cy="850109"/>
          </a:xfrm>
        </p:spPr>
        <p:txBody>
          <a:bodyPr anchor="b"/>
          <a:lstStyle>
            <a:lvl1pPr algn="l">
              <a:defRPr sz="4001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6401"/>
            </a:lvl1pPr>
            <a:lvl2pPr marL="914355" indent="0">
              <a:buNone/>
              <a:defRPr sz="5600"/>
            </a:lvl2pPr>
            <a:lvl3pPr marL="1828710" indent="0">
              <a:buNone/>
              <a:defRPr sz="4800"/>
            </a:lvl3pPr>
            <a:lvl4pPr marL="2743064" indent="0">
              <a:buNone/>
              <a:defRPr sz="4001"/>
            </a:lvl4pPr>
            <a:lvl5pPr marL="3657417" indent="0">
              <a:buNone/>
              <a:defRPr sz="4001"/>
            </a:lvl5pPr>
            <a:lvl6pPr marL="4571772" indent="0">
              <a:buNone/>
              <a:defRPr sz="4001"/>
            </a:lvl6pPr>
            <a:lvl7pPr marL="5486127" indent="0">
              <a:buNone/>
              <a:defRPr sz="4001"/>
            </a:lvl7pPr>
            <a:lvl8pPr marL="6400481" indent="0">
              <a:buNone/>
              <a:defRPr sz="4001"/>
            </a:lvl8pPr>
            <a:lvl9pPr marL="7314836" indent="0">
              <a:buNone/>
              <a:defRPr sz="4001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9"/>
            <a:ext cx="10972800" cy="1207295"/>
          </a:xfrm>
        </p:spPr>
        <p:txBody>
          <a:bodyPr/>
          <a:lstStyle>
            <a:lvl1pPr marL="0" indent="0">
              <a:buNone/>
              <a:defRPr sz="2801"/>
            </a:lvl1pPr>
            <a:lvl2pPr marL="914355" indent="0">
              <a:buNone/>
              <a:defRPr sz="2400"/>
            </a:lvl2pPr>
            <a:lvl3pPr marL="1828710" indent="0">
              <a:buNone/>
              <a:defRPr sz="2000"/>
            </a:lvl3pPr>
            <a:lvl4pPr marL="2743064" indent="0">
              <a:buNone/>
              <a:defRPr sz="1800"/>
            </a:lvl4pPr>
            <a:lvl5pPr marL="3657417" indent="0">
              <a:buNone/>
              <a:defRPr sz="1800"/>
            </a:lvl5pPr>
            <a:lvl6pPr marL="4571772" indent="0">
              <a:buNone/>
              <a:defRPr sz="1800"/>
            </a:lvl6pPr>
            <a:lvl7pPr marL="5486127" indent="0">
              <a:buNone/>
              <a:defRPr sz="1800"/>
            </a:lvl7pPr>
            <a:lvl8pPr marL="6400481" indent="0">
              <a:buNone/>
              <a:defRPr sz="1800"/>
            </a:lvl8pPr>
            <a:lvl9pPr marL="7314836" indent="0">
              <a:buNone/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41123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40279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61"/>
            <a:ext cx="4114800" cy="877728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61"/>
            <a:ext cx="12039600" cy="87772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77997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ity with tall buildings&#10;&#10;Description automatically generated with low confidence">
            <a:extLst>
              <a:ext uri="{FF2B5EF4-FFF2-40B4-BE49-F238E27FC236}">
                <a16:creationId xmlns:a16="http://schemas.microsoft.com/office/drawing/2014/main" id="{8F439623-1132-E31F-ABDB-8DEE86370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E6557C6-627B-4662-9413-7B7233C79CE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7774480"/>
              </p:ext>
            </p:extLst>
          </p:nvPr>
        </p:nvGraphicFramePr>
        <p:xfrm>
          <a:off x="2384" y="2384"/>
          <a:ext cx="2382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E6557C6-627B-4662-9413-7B7233C79C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84" y="2384"/>
                        <a:ext cx="2382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Connector 29">
            <a:extLst>
              <a:ext uri="{FF2B5EF4-FFF2-40B4-BE49-F238E27FC236}">
                <a16:creationId xmlns:a16="http://schemas.microsoft.com/office/drawing/2014/main" id="{958F9279-5A01-4C3D-91B4-05B354B7A5C3}"/>
              </a:ext>
            </a:extLst>
          </p:cNvPr>
          <p:cNvCxnSpPr/>
          <p:nvPr/>
        </p:nvCxnSpPr>
        <p:spPr>
          <a:xfrm>
            <a:off x="-4499" y="9334499"/>
            <a:ext cx="18288000" cy="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8">
            <a:hlinkClick r:id="" action="ppaction://noaction"/>
          </p:cNvPr>
          <p:cNvSpPr txBox="1"/>
          <p:nvPr/>
        </p:nvSpPr>
        <p:spPr>
          <a:xfrm>
            <a:off x="0" y="5143500"/>
            <a:ext cx="18288000" cy="2014200"/>
          </a:xfrm>
          <a:prstGeom prst="rect">
            <a:avLst/>
          </a:prstGeom>
          <a:solidFill>
            <a:srgbClr val="21719F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6000" baseline="0">
                <a:solidFill>
                  <a:schemeClr val="bg1">
                    <a:lumMod val="25000"/>
                    <a:lumOff val="75000"/>
                  </a:schemeClr>
                </a:solidFill>
                <a:latin typeface="Avenir Next LT Pro" panose="020B0504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Fundamentals of Shooting</a:t>
            </a:r>
            <a:endParaRPr lang="en-GB" sz="6000">
              <a:solidFill>
                <a:schemeClr val="bg1">
                  <a:lumMod val="25000"/>
                  <a:lumOff val="75000"/>
                </a:schemeClr>
              </a:solidFill>
              <a:latin typeface="Avenir Next LT Pro" panose="020B0504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2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_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1" y="449827"/>
            <a:ext cx="13706663" cy="1798076"/>
          </a:xfrm>
          <a:prstGeom prst="rect">
            <a:avLst/>
          </a:prstGeom>
        </p:spPr>
        <p:txBody>
          <a:bodyPr vert="horz" lIns="313200" tIns="0" rIns="313200" bIns="0" rtlCol="0" anchor="ctr" anchorCtr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" y="2247902"/>
            <a:ext cx="13706663" cy="7079459"/>
          </a:xfrm>
        </p:spPr>
        <p:txBody>
          <a:bodyPr>
            <a:noAutofit/>
          </a:bodyPr>
          <a:lstStyle/>
          <a:p>
            <a:pPr lvl="0"/>
            <a:r>
              <a:rPr lang="en-US"/>
              <a:t>Type text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02646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23189"/>
      </p:ext>
    </p:extLst>
  </p:cSld>
  <p:clrMapOvr>
    <a:masterClrMapping/>
  </p:clrMapOvr>
  <p:transition spd="slow" advClick="0" advTm="1000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8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1959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0302"/>
            <a:ext cx="16459200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34529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CD31D-A607-CD43-87B3-5E73A198F743}" type="datetimeFigureOut">
              <a:rPr lang="en-KE" smtClean="0"/>
              <a:t>05/06/2026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9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34529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62403-ABE8-2A4A-8200-681B4D4E6203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9877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355" rtl="0" eaLnBrk="1" latinLnBrk="0" hangingPunct="1">
        <a:spcBef>
          <a:spcPct val="0"/>
        </a:spcBef>
        <a:buNone/>
        <a:defRPr sz="8801" b="0" kern="1200">
          <a:solidFill>
            <a:srgbClr val="187614"/>
          </a:solidFill>
          <a:latin typeface="+mj-lt"/>
          <a:ea typeface="+mj-ea"/>
          <a:cs typeface="+mj-cs"/>
        </a:defRPr>
      </a:lvl1pPr>
    </p:titleStyle>
    <p:bodyStyle>
      <a:lvl1pPr marL="685767" indent="-685767" algn="l" defTabSz="914355" rtl="0" eaLnBrk="1" latinLnBrk="0" hangingPunct="1">
        <a:spcBef>
          <a:spcPct val="20000"/>
        </a:spcBef>
        <a:buFont typeface="Arial"/>
        <a:buChar char="•"/>
        <a:defRPr sz="6401" kern="1200">
          <a:solidFill>
            <a:schemeClr val="tx1"/>
          </a:solidFill>
          <a:latin typeface="+mn-lt"/>
          <a:ea typeface="+mn-ea"/>
          <a:cs typeface="+mn-cs"/>
        </a:defRPr>
      </a:lvl1pPr>
      <a:lvl2pPr marL="1485825" indent="-571472" algn="l" defTabSz="914355" rtl="0" eaLnBrk="1" latinLnBrk="0" hangingPunct="1">
        <a:spcBef>
          <a:spcPct val="20000"/>
        </a:spcBef>
        <a:buFont typeface="Arial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8" indent="-457176" algn="l" defTabSz="914355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6" algn="l" defTabSz="914355" rtl="0" eaLnBrk="1" latinLnBrk="0" hangingPunct="1">
        <a:spcBef>
          <a:spcPct val="20000"/>
        </a:spcBef>
        <a:buFont typeface="Arial"/>
        <a:buChar char="–"/>
        <a:defRPr sz="4001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3" indent="-457176" algn="l" defTabSz="914355" rtl="0" eaLnBrk="1" latinLnBrk="0" hangingPunct="1">
        <a:spcBef>
          <a:spcPct val="20000"/>
        </a:spcBef>
        <a:buFont typeface="Arial"/>
        <a:buChar char="»"/>
        <a:defRPr sz="4001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8" indent="-457176" algn="l" defTabSz="914355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6" algn="l" defTabSz="914355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8" indent="-457176" algn="l" defTabSz="914355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2" indent="-457176" algn="l" defTabSz="914355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5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10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4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2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7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1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6" algn="l" defTabSz="91435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svg"/><Relationship Id="rId7" Type="http://schemas.openxmlformats.org/officeDocument/2006/relationships/image" Target="../media/image1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227412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155822" r="-1558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21416" t="-5600" r="-1505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0" y="3254136"/>
            <a:ext cx="12116009" cy="4893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Implementation and Evaluation of Strategies to Improve Catch-up Vaccination among Children under Five years, Siaya County, Kenya (2022-2024)</a:t>
            </a:r>
          </a:p>
          <a:p>
            <a:endParaRPr lang="en-US" sz="44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Dr. Christina Mwachari</a:t>
            </a:r>
          </a:p>
          <a:p>
            <a:r>
              <a:rPr lang="en-US" sz="4400" dirty="0">
                <a:solidFill>
                  <a:schemeClr val="bg1"/>
                </a:solidFill>
              </a:rPr>
              <a:t>CIHEB Kenya</a:t>
            </a:r>
          </a:p>
          <a:p>
            <a:endParaRPr lang="en-GB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749626" y="7523872"/>
            <a:ext cx="888594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Name of Presenter &amp; Co-authors</a:t>
            </a:r>
            <a:endParaRPr lang="en-KE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190872" y="7436446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Institutional Affiliations</a:t>
            </a:r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293481-4560-B88F-CBA0-32419EB28127}"/>
              </a:ext>
            </a:extLst>
          </p:cNvPr>
          <p:cNvSpPr txBox="1"/>
          <p:nvPr/>
        </p:nvSpPr>
        <p:spPr>
          <a:xfrm>
            <a:off x="609600" y="8492573"/>
            <a:ext cx="221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high-resolution institutional Logos – if available 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5A4C2C-E649-20C7-01CD-9A248CE5F168}"/>
              </a:ext>
            </a:extLst>
          </p:cNvPr>
          <p:cNvSpPr txBox="1"/>
          <p:nvPr/>
        </p:nvSpPr>
        <p:spPr>
          <a:xfrm>
            <a:off x="3816135" y="8495578"/>
            <a:ext cx="221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high-resolution institutional Logos – if available 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A446867-F824-AEB6-C3EE-0E4D65712803}"/>
              </a:ext>
            </a:extLst>
          </p:cNvPr>
          <p:cNvSpPr txBox="1"/>
          <p:nvPr/>
        </p:nvSpPr>
        <p:spPr>
          <a:xfrm>
            <a:off x="6808101" y="8499061"/>
            <a:ext cx="221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high-resolution institutional Logos – if available 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907280" y="7529010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Thematic Area: Community Health Systems &amp; Primary Healthcare</a:t>
            </a:r>
            <a:endParaRPr lang="en-K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228601" y="2509306"/>
            <a:ext cx="17754600" cy="7001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6565" indent="-45656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dirty="0"/>
              <a:t>Globally, </a:t>
            </a:r>
            <a:r>
              <a:rPr lang="en-US" sz="4000" b="1" dirty="0"/>
              <a:t>immunization</a:t>
            </a:r>
            <a:r>
              <a:rPr lang="en-US" sz="4000" dirty="0"/>
              <a:t> is one of the most cost-effective public health interventions averting an estimated 4-5 million deaths annually from vaccine-preventable diseases (VPDs)</a:t>
            </a:r>
            <a:r>
              <a:rPr lang="en-US" sz="4000" baseline="30000" dirty="0"/>
              <a:t>1</a:t>
            </a:r>
            <a:r>
              <a:rPr lang="en-US" sz="4000" dirty="0"/>
              <a:t> </a:t>
            </a:r>
          </a:p>
          <a:p>
            <a:pPr marL="456565" indent="-45656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dirty="0"/>
              <a:t>WHO Catch-up implementation guidance to reach children who missed vaccination between 2019 and 2022 following the COVID-19 pandemic</a:t>
            </a:r>
            <a:r>
              <a:rPr lang="en-US" sz="4000" baseline="30000" dirty="0"/>
              <a:t> 2</a:t>
            </a:r>
            <a:endParaRPr lang="en-US" sz="4000" dirty="0"/>
          </a:p>
          <a:p>
            <a:pPr marL="456565" lvl="1" indent="-45656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dirty="0"/>
              <a:t>In Kenya, coverage for routine immunization recovery required renewed attention to delayed and missed vaccination among children in the second year of life and beyond</a:t>
            </a:r>
          </a:p>
          <a:p>
            <a:pPr marL="456565" lvl="1" indent="-45656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ea typeface="+mn-lt"/>
                <a:cs typeface="+mn-lt"/>
              </a:rPr>
              <a:t>As of 2022, about 55% of children aged </a:t>
            </a:r>
            <a:r>
              <a:rPr lang="en-US" sz="4000" b="1" dirty="0">
                <a:ea typeface="+mn-lt"/>
                <a:cs typeface="+mn-lt"/>
              </a:rPr>
              <a:t>12–23 months </a:t>
            </a:r>
            <a:r>
              <a:rPr lang="en-US" sz="4000" dirty="0">
                <a:ea typeface="+mn-lt"/>
                <a:cs typeface="+mn-lt"/>
              </a:rPr>
              <a:t>were </a:t>
            </a:r>
            <a:r>
              <a:rPr lang="en-US" sz="4000" u="sng" dirty="0">
                <a:ea typeface="+mn-lt"/>
                <a:cs typeface="+mn-lt"/>
              </a:rPr>
              <a:t>fully vaccinated according to the Kenyan national schedule,</a:t>
            </a:r>
            <a:r>
              <a:rPr lang="en-US" sz="4000" dirty="0">
                <a:ea typeface="+mn-lt"/>
                <a:cs typeface="+mn-lt"/>
              </a:rPr>
              <a:t> with 53% being vaccinated by the appropriate age. Notably, 2% of this cohort had not received any vaccination</a:t>
            </a:r>
            <a:r>
              <a:rPr lang="en-US" sz="4000" baseline="30000" dirty="0"/>
              <a:t> 3 </a:t>
            </a:r>
            <a:endParaRPr lang="en-US" sz="4000" dirty="0">
              <a:ea typeface="+mn-lt"/>
              <a:cs typeface="+mn-lt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4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27325" y="3152502"/>
            <a:ext cx="18108275" cy="4875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4000" dirty="0"/>
              <a:t>In 2023, Kenya revised national immunization guidelines to incorporate routine </a:t>
            </a:r>
            <a:r>
              <a:rPr lang="en-US" sz="4000" b="1" dirty="0"/>
              <a:t>catch-up vaccination </a:t>
            </a:r>
            <a:r>
              <a:rPr lang="en-US" sz="4000" dirty="0"/>
              <a:t>(vaccines given at a later date to children who missed them at the recommended age)</a:t>
            </a:r>
            <a:r>
              <a:rPr lang="en-US" sz="4000" baseline="30000" dirty="0"/>
              <a:t>1</a:t>
            </a:r>
            <a:r>
              <a:rPr lang="en-US" sz="4000" dirty="0"/>
              <a:t> </a:t>
            </a:r>
            <a:endParaRPr lang="en-US" sz="4000" dirty="0">
              <a:highlight>
                <a:srgbClr val="FFFF00"/>
              </a:highlight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4000" dirty="0"/>
              <a:t>Despite the inclusion of catch-up vaccination policy in the revised guidelines, there is limited operational evidence on its implementation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4000" dirty="0"/>
              <a:t>This assessment presents an implementation model to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strengthen routine delivery of catch-up immunization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/>
              <a:t>in Siaya County in Oct 2023</a:t>
            </a:r>
            <a:endParaRPr lang="en-US" sz="4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835" lvl="1" algn="l">
              <a:lnSpc>
                <a:spcPts val="4827"/>
              </a:lnSpc>
            </a:pPr>
            <a:endParaRPr lang="en-US" sz="3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55C7AA7A-EADF-D70B-BE8F-57DB82E848CA}"/>
              </a:ext>
            </a:extLst>
          </p:cNvPr>
          <p:cNvSpPr txBox="1"/>
          <p:nvPr/>
        </p:nvSpPr>
        <p:spPr>
          <a:xfrm>
            <a:off x="2743200" y="1469349"/>
            <a:ext cx="139616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Policy Response </a:t>
            </a:r>
            <a:r>
              <a:rPr lang="en-US" sz="4400" dirty="0">
                <a:solidFill>
                  <a:schemeClr val="bg1"/>
                </a:solidFill>
              </a:rPr>
              <a:t>- Need for Operational Evidence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D67D9E-8A87-D664-6C20-EDD434913670}"/>
              </a:ext>
            </a:extLst>
          </p:cNvPr>
          <p:cNvSpPr txBox="1"/>
          <p:nvPr/>
        </p:nvSpPr>
        <p:spPr>
          <a:xfrm>
            <a:off x="1355272" y="9321044"/>
            <a:ext cx="127689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/>
              <a:t>1. Kenya Revised Immunization Guidelines, 2023</a:t>
            </a:r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30328" y="1290843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4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60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Content Placeholder 61">
            <a:extLst>
              <a:ext uri="{FF2B5EF4-FFF2-40B4-BE49-F238E27FC236}">
                <a16:creationId xmlns:a16="http://schemas.microsoft.com/office/drawing/2014/main" id="{62D39A9E-C2CB-BCBF-2402-21B16C2A96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2502099"/>
            <a:ext cx="9677400" cy="7360868"/>
          </a:xfrm>
        </p:spPr>
        <p:txBody>
          <a:bodyPr>
            <a:normAutofit fontScale="92500" lnSpcReduction="10000"/>
          </a:bodyPr>
          <a:lstStyle/>
          <a:p>
            <a:r>
              <a:rPr lang="en-US" sz="4100" b="1" dirty="0"/>
              <a:t>Design</a:t>
            </a:r>
          </a:p>
          <a:p>
            <a:pPr lvl="1"/>
            <a:r>
              <a:rPr lang="en-US" sz="4100" dirty="0"/>
              <a:t>Pre-post implementation assessment</a:t>
            </a:r>
          </a:p>
          <a:p>
            <a:pPr lvl="1"/>
            <a:r>
              <a:rPr lang="en-US" sz="4100" dirty="0"/>
              <a:t>Gaps identified at baseline (Nov 2022-Jan 2023)</a:t>
            </a:r>
          </a:p>
          <a:p>
            <a:pPr lvl="1"/>
            <a:r>
              <a:rPr lang="en-US" sz="4100" dirty="0"/>
              <a:t>Strategies co-designed at a national workshop </a:t>
            </a:r>
            <a:endParaRPr lang="en-US" sz="4100" dirty="0">
              <a:highlight>
                <a:srgbClr val="FFFF00"/>
              </a:highlight>
            </a:endParaRPr>
          </a:p>
          <a:p>
            <a:pPr lvl="1"/>
            <a:r>
              <a:rPr lang="en-US" sz="4100" dirty="0"/>
              <a:t>Implementation: Oct 2023 - Sept 2024 </a:t>
            </a:r>
          </a:p>
          <a:p>
            <a:r>
              <a:rPr lang="en-US" sz="4100" b="1" dirty="0"/>
              <a:t>Setting</a:t>
            </a:r>
          </a:p>
          <a:p>
            <a:pPr lvl="1"/>
            <a:r>
              <a:rPr lang="en-US" sz="4100" dirty="0"/>
              <a:t>Siaya County, Kenya</a:t>
            </a:r>
          </a:p>
          <a:p>
            <a:pPr lvl="1"/>
            <a:r>
              <a:rPr lang="en-US" sz="4100" dirty="0"/>
              <a:t>55 public health facilities (representative sample of 110 Public Health Facilities) </a:t>
            </a:r>
          </a:p>
          <a:p>
            <a:pPr lvl="1"/>
            <a:r>
              <a:rPr lang="en-US" sz="4100" dirty="0"/>
              <a:t>facility and community health system</a:t>
            </a:r>
          </a:p>
          <a:p>
            <a:endParaRPr lang="en-US" dirty="0"/>
          </a:p>
        </p:txBody>
      </p:sp>
      <p:pic>
        <p:nvPicPr>
          <p:cNvPr id="64" name="Content Placeholder 4" descr="A map of a country&#10;&#10;AI-generated content may be incorrect.">
            <a:extLst>
              <a:ext uri="{FF2B5EF4-FFF2-40B4-BE49-F238E27FC236}">
                <a16:creationId xmlns:a16="http://schemas.microsoft.com/office/drawing/2014/main" id="{EF89EC29-4900-8526-F331-7CFD1D7F3B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3009900"/>
            <a:ext cx="7086599" cy="644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BD70-03B0-8ED1-49EC-92FED957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8810"/>
            <a:ext cx="17449800" cy="1338827"/>
          </a:xfrm>
        </p:spPr>
        <p:txBody>
          <a:bodyPr>
            <a:noAutofit/>
          </a:bodyPr>
          <a:lstStyle/>
          <a:p>
            <a:br>
              <a:rPr lang="en-US" sz="4800" dirty="0">
                <a:solidFill>
                  <a:schemeClr val="bg1"/>
                </a:solidFill>
                <a:highlight>
                  <a:srgbClr val="000080"/>
                </a:highlight>
              </a:rPr>
            </a:br>
            <a: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  <a:t>Strategies used to strengthen routine catch-up vaccination in Siaya </a:t>
            </a:r>
            <a:br>
              <a:rPr lang="en-US" sz="4800" dirty="0">
                <a:solidFill>
                  <a:schemeClr val="bg1"/>
                </a:solidFill>
                <a:highlight>
                  <a:srgbClr val="000080"/>
                </a:highlight>
              </a:rPr>
            </a:br>
            <a:endParaRPr lang="en-US" sz="4800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161014E-35F3-9B1B-CD27-A1E2854BC71A}"/>
              </a:ext>
            </a:extLst>
          </p:cNvPr>
          <p:cNvSpPr txBox="1">
            <a:spLocks/>
          </p:cNvSpPr>
          <p:nvPr/>
        </p:nvSpPr>
        <p:spPr>
          <a:xfrm>
            <a:off x="6263133" y="1456877"/>
            <a:ext cx="11804961" cy="17144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Joint training and supportive supervision on EPI and catch-up guidelines</a:t>
            </a:r>
          </a:p>
          <a:p>
            <a:r>
              <a:rPr lang="en-US" sz="2700" dirty="0"/>
              <a:t>Monthly CME sessions on catch-up vaccination</a:t>
            </a:r>
          </a:p>
          <a:p>
            <a:r>
              <a:rPr lang="en-US" sz="2700" dirty="0"/>
              <a:t>Training of CHWs on revised EPI &amp; catch-up guidelines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F03BA4A-1A4B-D7BD-98F3-D7BF4CB438DD}"/>
              </a:ext>
            </a:extLst>
          </p:cNvPr>
          <p:cNvSpPr txBox="1">
            <a:spLocks/>
          </p:cNvSpPr>
          <p:nvPr/>
        </p:nvSpPr>
        <p:spPr>
          <a:xfrm>
            <a:off x="13104497" y="8970766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2EBD7A-7D8B-4B4E-AEB9-9136AE1F178D}" type="slidenum">
              <a:rPr lang="en-US" sz="2700"/>
              <a:pPr/>
              <a:t>5</a:t>
            </a:fld>
            <a:endParaRPr lang="en-US" sz="2700"/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00C294C8-4AE1-51E1-A8F4-6AB01CCC89E5}"/>
              </a:ext>
            </a:extLst>
          </p:cNvPr>
          <p:cNvSpPr/>
          <p:nvPr/>
        </p:nvSpPr>
        <p:spPr>
          <a:xfrm>
            <a:off x="433487" y="1691393"/>
            <a:ext cx="5573414" cy="137917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70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F8D2A-93FB-C55D-F037-75F17427197A}"/>
              </a:ext>
            </a:extLst>
          </p:cNvPr>
          <p:cNvSpPr txBox="1"/>
          <p:nvPr/>
        </p:nvSpPr>
        <p:spPr>
          <a:xfrm>
            <a:off x="463323" y="1706415"/>
            <a:ext cx="554357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Capacity building for healthcare providers and community health actors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98B8634-6C63-9884-CD7E-464EC109D668}"/>
              </a:ext>
            </a:extLst>
          </p:cNvPr>
          <p:cNvSpPr txBox="1">
            <a:spLocks/>
          </p:cNvSpPr>
          <p:nvPr/>
        </p:nvSpPr>
        <p:spPr>
          <a:xfrm>
            <a:off x="6237390" y="4906818"/>
            <a:ext cx="11830704" cy="14989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/>
              <a:t>Mentorship on appointment scheduling and follow-up, with appointment diaries and communication tools (phones and airtime)</a:t>
            </a:r>
          </a:p>
          <a:p>
            <a:r>
              <a:rPr lang="en-US" sz="2700"/>
              <a:t>Engagement of CHWs in defaulter tracking and referral</a:t>
            </a:r>
          </a:p>
        </p:txBody>
      </p:sp>
      <p:sp>
        <p:nvSpPr>
          <p:cNvPr id="10" name="Rounded Rectangle 15">
            <a:extLst>
              <a:ext uri="{FF2B5EF4-FFF2-40B4-BE49-F238E27FC236}">
                <a16:creationId xmlns:a16="http://schemas.microsoft.com/office/drawing/2014/main" id="{8045989E-2C15-F6E3-DC74-8C583AF826D7}"/>
              </a:ext>
            </a:extLst>
          </p:cNvPr>
          <p:cNvSpPr/>
          <p:nvPr/>
        </p:nvSpPr>
        <p:spPr>
          <a:xfrm>
            <a:off x="301279" y="4962020"/>
            <a:ext cx="5573414" cy="137917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70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A256A6-35CD-DA74-A050-6B7D4430E501}"/>
              </a:ext>
            </a:extLst>
          </p:cNvPr>
          <p:cNvSpPr txBox="1"/>
          <p:nvPr/>
        </p:nvSpPr>
        <p:spPr>
          <a:xfrm>
            <a:off x="414477" y="4997882"/>
            <a:ext cx="57998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Enhancement of appointment scheduling and defaulter tracing systems</a:t>
            </a:r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7DDC7C87-4BE3-25E9-9449-777911819BC0}"/>
              </a:ext>
            </a:extLst>
          </p:cNvPr>
          <p:cNvSpPr/>
          <p:nvPr/>
        </p:nvSpPr>
        <p:spPr>
          <a:xfrm>
            <a:off x="301279" y="6578305"/>
            <a:ext cx="5573414" cy="1608524"/>
          </a:xfrm>
          <a:prstGeom prst="roundRect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70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678126-6F46-C983-674C-2571EA8D5942}"/>
              </a:ext>
            </a:extLst>
          </p:cNvPr>
          <p:cNvSpPr txBox="1"/>
          <p:nvPr/>
        </p:nvSpPr>
        <p:spPr>
          <a:xfrm>
            <a:off x="320288" y="6801833"/>
            <a:ext cx="5507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Reduction of missed opportunities for vaccination (MOV) and outreach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F31BFE-4874-1845-3B77-C3C40F963853}"/>
              </a:ext>
            </a:extLst>
          </p:cNvPr>
          <p:cNvSpPr txBox="1">
            <a:spLocks/>
          </p:cNvSpPr>
          <p:nvPr/>
        </p:nvSpPr>
        <p:spPr>
          <a:xfrm>
            <a:off x="6263133" y="6627115"/>
            <a:ext cx="11830704" cy="14375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137160" tIns="68580" rIns="137160" bIns="6858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/>
              <a:t>Tailored review of facility screening practices with mentorship for all facility staff </a:t>
            </a:r>
          </a:p>
          <a:p>
            <a:r>
              <a:rPr lang="en-US" sz="2700"/>
              <a:t>CHW engagement to strengthen vaccination status screening</a:t>
            </a:r>
          </a:p>
          <a:p>
            <a:r>
              <a:rPr lang="en-US" sz="2700"/>
              <a:t>Microplanning support for targeted outreach sessions after stockouts</a:t>
            </a: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12081609-7302-2050-CC88-829C235CE698}"/>
              </a:ext>
            </a:extLst>
          </p:cNvPr>
          <p:cNvSpPr/>
          <p:nvPr/>
        </p:nvSpPr>
        <p:spPr>
          <a:xfrm>
            <a:off x="358898" y="3381598"/>
            <a:ext cx="5573414" cy="137917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70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BA09E5-4743-5B85-E0CC-196DC3380875}"/>
              </a:ext>
            </a:extLst>
          </p:cNvPr>
          <p:cNvSpPr txBox="1"/>
          <p:nvPr/>
        </p:nvSpPr>
        <p:spPr>
          <a:xfrm>
            <a:off x="463324" y="3470307"/>
            <a:ext cx="541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>
                <a:solidFill>
                  <a:schemeClr val="accent3">
                    <a:lumMod val="20000"/>
                    <a:lumOff val="80000"/>
                  </a:schemeClr>
                </a:solidFill>
              </a:rPr>
              <a:t>Strengthening of immunization documentation and reporting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5AD2958-81B8-6E8B-CF8A-9003CB741526}"/>
              </a:ext>
            </a:extLst>
          </p:cNvPr>
          <p:cNvSpPr txBox="1">
            <a:spLocks/>
          </p:cNvSpPr>
          <p:nvPr/>
        </p:nvSpPr>
        <p:spPr>
          <a:xfrm>
            <a:off x="6237390" y="3381726"/>
            <a:ext cx="11830704" cy="1379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137160" tIns="68580" rIns="137160" bIns="685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/>
              <a:t>Distribution of standardized MOH immunization data tools</a:t>
            </a:r>
          </a:p>
          <a:p>
            <a:r>
              <a:rPr lang="en-US" sz="2700"/>
              <a:t>Quarterly data quality assessments and county-level data review meetings</a:t>
            </a:r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BB743C22-21E0-497E-F3CF-A5ADDA766840}"/>
              </a:ext>
            </a:extLst>
          </p:cNvPr>
          <p:cNvSpPr/>
          <p:nvPr/>
        </p:nvSpPr>
        <p:spPr>
          <a:xfrm>
            <a:off x="254473" y="8261764"/>
            <a:ext cx="5573414" cy="942671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70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0E6EAC-EED1-8ED1-1920-FCFC70FC1444}"/>
              </a:ext>
            </a:extLst>
          </p:cNvPr>
          <p:cNvSpPr txBox="1"/>
          <p:nvPr/>
        </p:nvSpPr>
        <p:spPr>
          <a:xfrm>
            <a:off x="414477" y="8580586"/>
            <a:ext cx="57998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Caregiver education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BFABC5E-E59B-18C1-C13D-447D5A1BE948}"/>
              </a:ext>
            </a:extLst>
          </p:cNvPr>
          <p:cNvSpPr txBox="1">
            <a:spLocks/>
          </p:cNvSpPr>
          <p:nvPr/>
        </p:nvSpPr>
        <p:spPr>
          <a:xfrm>
            <a:off x="6263133" y="8280778"/>
            <a:ext cx="11830704" cy="14375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Development of Information Education and Communication materials to support catch-up vaccination</a:t>
            </a:r>
          </a:p>
          <a:p>
            <a:r>
              <a:rPr lang="en-US" sz="2700" dirty="0"/>
              <a:t>Integration of catch-up messages into routine facility health talks </a:t>
            </a:r>
          </a:p>
        </p:txBody>
      </p:sp>
    </p:spTree>
    <p:extLst>
      <p:ext uri="{BB962C8B-B14F-4D97-AF65-F5344CB8AC3E}">
        <p14:creationId xmlns:p14="http://schemas.microsoft.com/office/powerpoint/2010/main" val="67651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E8A6B-8033-9822-6E1F-BE4AB2702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Right 12">
            <a:extLst>
              <a:ext uri="{FF2B5EF4-FFF2-40B4-BE49-F238E27FC236}">
                <a16:creationId xmlns:a16="http://schemas.microsoft.com/office/drawing/2014/main" id="{D2FD5F7B-1B54-A018-5102-439B9FECC36F}"/>
              </a:ext>
            </a:extLst>
          </p:cNvPr>
          <p:cNvSpPr/>
          <p:nvPr/>
        </p:nvSpPr>
        <p:spPr>
          <a:xfrm>
            <a:off x="860484" y="2742629"/>
            <a:ext cx="16691913" cy="454237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37FD4B-98C1-DA42-F93B-EEFEC1B2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6230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  <a:t>Monitoring &amp; Evaluation and Data analysis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3044B76-C486-4B0D-2226-66DAAFB391C2}"/>
              </a:ext>
            </a:extLst>
          </p:cNvPr>
          <p:cNvGraphicFramePr/>
          <p:nvPr/>
        </p:nvGraphicFramePr>
        <p:xfrm>
          <a:off x="724623" y="2380883"/>
          <a:ext cx="14479434" cy="5075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E904EB35-290F-BAA6-3D47-6D87F7AEA64D}"/>
              </a:ext>
            </a:extLst>
          </p:cNvPr>
          <p:cNvSpPr/>
          <p:nvPr/>
        </p:nvSpPr>
        <p:spPr>
          <a:xfrm>
            <a:off x="724624" y="7736053"/>
            <a:ext cx="16691915" cy="1075826"/>
          </a:xfrm>
          <a:prstGeom prst="leftRightArrow">
            <a:avLst/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Continuous Feedback</a:t>
            </a:r>
          </a:p>
        </p:txBody>
      </p:sp>
    </p:spTree>
    <p:extLst>
      <p:ext uri="{BB962C8B-B14F-4D97-AF65-F5344CB8AC3E}">
        <p14:creationId xmlns:p14="http://schemas.microsoft.com/office/powerpoint/2010/main" val="2845926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D13F-3137-9BFE-5805-90DE2ECAF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1959"/>
            <a:ext cx="17373600" cy="122634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Results</a:t>
            </a:r>
            <a: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  <a:t>: Training and mentorship reached </a:t>
            </a:r>
            <a:r>
              <a:rPr 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2,153 </a:t>
            </a:r>
            <a: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  <a:t>healthcare workers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48D2A-FD91-FA18-FD25-480AAA674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857498"/>
            <a:ext cx="7813964" cy="67889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200" dirty="0"/>
          </a:p>
          <a:p>
            <a:endParaRPr lang="en-US" sz="42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4D831A3-E9F5-F424-88DB-A9CE369DE5F9}"/>
              </a:ext>
            </a:extLst>
          </p:cNvPr>
          <p:cNvSpPr txBox="1">
            <a:spLocks/>
          </p:cNvSpPr>
          <p:nvPr/>
        </p:nvSpPr>
        <p:spPr>
          <a:xfrm>
            <a:off x="379967" y="2171700"/>
            <a:ext cx="8728365" cy="6767058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600" dirty="0"/>
              <a:t>Standardized messaging improved caregiver awareness of immunization importance and catch-up availability</a:t>
            </a:r>
          </a:p>
          <a:p>
            <a:pPr marL="0" indent="0">
              <a:buNone/>
            </a:pPr>
            <a:r>
              <a:rPr lang="en-US" sz="3000" dirty="0"/>
              <a:t>​</a:t>
            </a:r>
            <a:r>
              <a:rPr lang="en-US" sz="3000" b="1" dirty="0"/>
              <a:t>​</a:t>
            </a:r>
            <a:r>
              <a:rPr lang="en-US" sz="3000" dirty="0"/>
              <a:t>​</a:t>
            </a:r>
            <a:r>
              <a:rPr lang="en-US" sz="3000" b="1" dirty="0"/>
              <a:t>​</a:t>
            </a:r>
            <a:r>
              <a:rPr lang="en-US" sz="3000" dirty="0"/>
              <a:t>​</a:t>
            </a:r>
            <a:r>
              <a:rPr lang="en-US" sz="3000" b="1" dirty="0"/>
              <a:t>​</a:t>
            </a:r>
            <a:r>
              <a:rPr lang="en-US" sz="3000" dirty="0"/>
              <a:t>​</a:t>
            </a:r>
            <a:r>
              <a:rPr lang="en-US" sz="3000" b="1" dirty="0"/>
              <a:t>​</a:t>
            </a:r>
            <a:endParaRPr lang="en-US" sz="3600" dirty="0"/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600" dirty="0"/>
              <a:t>Improved use of MoH registers and home-based records enhanced identification of missed doses, reconciliation, and timely defaulter follow-up 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3F69A30C-9E5D-F0ED-8BA7-AB855BD611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535355"/>
              </p:ext>
            </p:extLst>
          </p:nvPr>
        </p:nvGraphicFramePr>
        <p:xfrm>
          <a:off x="8805596" y="2302324"/>
          <a:ext cx="9102437" cy="663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478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CD27B-E0E7-5655-EF27-B6F79F72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72974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  <a:t>Catch-up vaccination contributed to 18% of total doses administered </a:t>
            </a:r>
            <a:b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</a:br>
            <a: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  <a:t>(Jan 2024–Sept 2024)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D08F2-C543-D6FD-7A3A-F074B08E1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218" y="2380156"/>
            <a:ext cx="7051964" cy="6788945"/>
          </a:xfrm>
        </p:spPr>
        <p:txBody>
          <a:bodyPr>
            <a:normAutofit lnSpcReduction="10000"/>
          </a:bodyPr>
          <a:lstStyle/>
          <a:p>
            <a:pPr marL="428625" indent="-428625" defTabSz="1371600">
              <a:defRPr/>
            </a:pP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Intervention enabled delivery of </a:t>
            </a: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168,533</a:t>
            </a: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 </a:t>
            </a:r>
            <a:r>
              <a:rPr lang="en-US" sz="3300" dirty="0">
                <a:latin typeface="Garamond" panose="02020404030301010803"/>
              </a:rPr>
              <a:t>vaccine</a:t>
            </a: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 doses across implementation sites, of which </a:t>
            </a:r>
            <a:r>
              <a:rPr lang="en-US" sz="3600" b="1" dirty="0">
                <a:solidFill>
                  <a:prstClr val="black"/>
                </a:solidFill>
                <a:ea typeface="+mn-lt"/>
                <a:cs typeface="+mn-lt"/>
              </a:rPr>
              <a:t>30,336</a:t>
            </a: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 (18%)</a:t>
            </a: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 were catch-up doses</a:t>
            </a:r>
          </a:p>
          <a:p>
            <a:pPr marL="428625" indent="-428625" defTabSz="1371600">
              <a:spcBef>
                <a:spcPts val="0"/>
              </a:spcBef>
              <a:defRPr/>
            </a:pPr>
            <a:endParaRPr lang="en-US" sz="3300" dirty="0">
              <a:solidFill>
                <a:prstClr val="black"/>
              </a:solidFill>
              <a:latin typeface="Garamond" panose="02020404030301010803"/>
            </a:endParaRPr>
          </a:p>
          <a:p>
            <a:pPr marL="428625" indent="-428625" defTabSz="1371600">
              <a:spcBef>
                <a:spcPts val="0"/>
              </a:spcBef>
              <a:defRPr/>
            </a:pP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Vaccine series with the </a:t>
            </a: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highest</a:t>
            </a: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 catch-up vaccination:</a:t>
            </a:r>
          </a:p>
          <a:p>
            <a:pPr marL="1114425" lvl="1" indent="-428625" defTabSz="13716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Rotavirus </a:t>
            </a:r>
            <a:r>
              <a:rPr lang="en-US" sz="3300" i="1" dirty="0">
                <a:solidFill>
                  <a:prstClr val="black"/>
                </a:solidFill>
                <a:latin typeface="Garamond" panose="02020404030301010803"/>
              </a:rPr>
              <a:t>(stockouts/product switch)</a:t>
            </a:r>
          </a:p>
          <a:p>
            <a:pPr marL="1114425" lvl="1" indent="-428625" defTabSz="13716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Measles-Rubella</a:t>
            </a: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 </a:t>
            </a:r>
            <a:r>
              <a:rPr lang="en-US" sz="3300" i="1" dirty="0">
                <a:solidFill>
                  <a:prstClr val="black"/>
                </a:solidFill>
                <a:latin typeface="Garamond" panose="02020404030301010803"/>
              </a:rPr>
              <a:t>(stockouts)</a:t>
            </a:r>
          </a:p>
          <a:p>
            <a:pPr marL="1114425" lvl="1" indent="-428625" defTabSz="13716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Malaria </a:t>
            </a:r>
            <a:r>
              <a:rPr lang="en-US" sz="3300" i="1" dirty="0">
                <a:solidFill>
                  <a:prstClr val="black"/>
                </a:solidFill>
                <a:latin typeface="Garamond" panose="02020404030301010803"/>
              </a:rPr>
              <a:t>(newly introduced vaccine in some sub-counties)</a:t>
            </a:r>
          </a:p>
          <a:p>
            <a:pPr marL="1114425" lvl="1" indent="-428625" defTabSz="13716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3300" dirty="0">
              <a:solidFill>
                <a:prstClr val="black"/>
              </a:solidFill>
              <a:latin typeface="Garamond" panose="02020404030301010803"/>
            </a:endParaRPr>
          </a:p>
          <a:p>
            <a:pPr marL="428625" indent="-428625" defTabSz="1371600">
              <a:spcBef>
                <a:spcPts val="0"/>
              </a:spcBef>
              <a:defRPr/>
            </a:pP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Low</a:t>
            </a:r>
            <a:r>
              <a:rPr lang="en-US" sz="3300" dirty="0">
                <a:solidFill>
                  <a:prstClr val="black"/>
                </a:solidFill>
                <a:latin typeface="Garamond" panose="02020404030301010803"/>
              </a:rPr>
              <a:t> catch-up vaccination for </a:t>
            </a:r>
            <a:r>
              <a:rPr lang="en-US" sz="3300" b="1" dirty="0">
                <a:solidFill>
                  <a:prstClr val="black"/>
                </a:solidFill>
                <a:latin typeface="Garamond" panose="02020404030301010803"/>
              </a:rPr>
              <a:t>early infant doses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D29D56F-B4C7-DED4-C643-7CBD7928B524}"/>
              </a:ext>
            </a:extLst>
          </p:cNvPr>
          <p:cNvGraphicFramePr>
            <a:graphicFrameLocks/>
          </p:cNvGraphicFramePr>
          <p:nvPr/>
        </p:nvGraphicFramePr>
        <p:xfrm>
          <a:off x="8478983" y="2380154"/>
          <a:ext cx="8104908" cy="6788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16300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E291-4E70-B52C-6C5C-513B60C8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82880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00080"/>
                </a:highlight>
              </a:rPr>
              <a:t>Rapid scale-up of appointment systems improved adherence, with more children vaccinated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06780-EC4B-AFF8-4D43-0578FACBC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347820"/>
            <a:ext cx="7620000" cy="6556883"/>
          </a:xfrm>
        </p:spPr>
        <p:txBody>
          <a:bodyPr>
            <a:normAutofit/>
          </a:bodyPr>
          <a:lstStyle/>
          <a:p>
            <a:r>
              <a:rPr lang="en-US" sz="3600" dirty="0"/>
              <a:t>Use of the standard appointment system by HCWs increased from 9 facilities (16%) at baseline to all 55 facilities (100%) within three months and was sustained for 12 months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​​A total of </a:t>
            </a:r>
            <a:r>
              <a:rPr lang="en-US" sz="3600" b="1" dirty="0"/>
              <a:t>46,597</a:t>
            </a:r>
            <a:r>
              <a:rPr lang="en-US" sz="3600" dirty="0"/>
              <a:t> children were scheduled for vaccination appointments and </a:t>
            </a:r>
            <a:r>
              <a:rPr lang="en-US" sz="3600" b="1" dirty="0"/>
              <a:t>35,424 (76%) </a:t>
            </a:r>
            <a:r>
              <a:rPr lang="en-US" sz="3600" dirty="0"/>
              <a:t>were honored, demonstrating the value of the appointment system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F313762-7F70-EA25-F48A-712EB404C9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5538097"/>
              </p:ext>
            </p:extLst>
          </p:nvPr>
        </p:nvGraphicFramePr>
        <p:xfrm>
          <a:off x="8908473" y="2341229"/>
          <a:ext cx="7620000" cy="6193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603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3AE29D-BAD5-CE1A-6A0D-369A16B36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31" y="409574"/>
            <a:ext cx="17727879" cy="1288598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>
                <a:solidFill>
                  <a:schemeClr val="bg1"/>
                </a:solidFill>
                <a:highlight>
                  <a:srgbClr val="000080"/>
                </a:highlight>
              </a:rPr>
              <a:t>Defaulter Tracing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51BB4B-02E0-FC55-2B5A-EC574566A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8974" y="3252480"/>
            <a:ext cx="7985657" cy="4786619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4200" dirty="0"/>
              <a:t>Results highlight </a:t>
            </a:r>
            <a:r>
              <a:rPr lang="en-US" sz="4200" b="1" dirty="0"/>
              <a:t>effective tracing </a:t>
            </a:r>
            <a:r>
              <a:rPr lang="en-US" sz="4200" dirty="0"/>
              <a:t>mechanisms and </a:t>
            </a:r>
            <a:r>
              <a:rPr lang="en-US" sz="4200" b="1" dirty="0"/>
              <a:t>strong linkage </a:t>
            </a:r>
            <a:r>
              <a:rPr lang="en-US" sz="4200" dirty="0"/>
              <a:t>to vaccination services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4200" dirty="0"/>
              <a:t> The remaining gap suggests </a:t>
            </a:r>
            <a:r>
              <a:rPr lang="en-US" sz="4200" b="1" dirty="0"/>
              <a:t>an opportunity </a:t>
            </a:r>
            <a:r>
              <a:rPr lang="en-US" sz="4200" dirty="0"/>
              <a:t>to improve tracing coverage and reach untraced defaulters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6ACAAF-723E-C163-3247-9E643FC5DE4A}"/>
              </a:ext>
            </a:extLst>
          </p:cNvPr>
          <p:cNvGrpSpPr/>
          <p:nvPr/>
        </p:nvGrpSpPr>
        <p:grpSpPr>
          <a:xfrm>
            <a:off x="10622384" y="3217522"/>
            <a:ext cx="4888502" cy="6040778"/>
            <a:chOff x="7536872" y="1523999"/>
            <a:chExt cx="2683162" cy="371763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172C10-0D62-A7B1-5434-0F39A2118A03}"/>
                </a:ext>
              </a:extLst>
            </p:cNvPr>
            <p:cNvSpPr/>
            <p:nvPr/>
          </p:nvSpPr>
          <p:spPr>
            <a:xfrm>
              <a:off x="7536872" y="1523999"/>
              <a:ext cx="2678545" cy="738909"/>
            </a:xfrm>
            <a:prstGeom prst="rect">
              <a:avLst/>
            </a:prstGeom>
            <a:grp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3,944</a:t>
              </a:r>
            </a:p>
            <a:p>
              <a:pPr algn="ctr"/>
              <a:r>
                <a:rPr lang="en-US" sz="2700" dirty="0"/>
                <a:t>Defaulters Identified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D71E789-A94E-233E-86BD-D43894ED4766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8876145" y="2262908"/>
              <a:ext cx="0" cy="738909"/>
            </a:xfrm>
            <a:prstGeom prst="straightConnector1">
              <a:avLst/>
            </a:prstGeom>
            <a:grpFill/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27147BF-1898-AA83-AB42-4FE0CCF7D5EE}"/>
                </a:ext>
              </a:extLst>
            </p:cNvPr>
            <p:cNvSpPr/>
            <p:nvPr/>
          </p:nvSpPr>
          <p:spPr>
            <a:xfrm>
              <a:off x="7536872" y="3001817"/>
              <a:ext cx="2678545" cy="738909"/>
            </a:xfrm>
            <a:prstGeom prst="rect">
              <a:avLst/>
            </a:prstGeom>
            <a:grp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3,239 (82%)</a:t>
              </a:r>
            </a:p>
            <a:p>
              <a:pPr algn="ctr"/>
              <a:r>
                <a:rPr lang="en-US" sz="2700" dirty="0"/>
                <a:t>Defaulters Traced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718125-858A-F50B-940E-783EC770D057}"/>
                </a:ext>
              </a:extLst>
            </p:cNvPr>
            <p:cNvSpPr/>
            <p:nvPr/>
          </p:nvSpPr>
          <p:spPr>
            <a:xfrm>
              <a:off x="7541489" y="4502723"/>
              <a:ext cx="2678545" cy="738909"/>
            </a:xfrm>
            <a:prstGeom prst="rect">
              <a:avLst/>
            </a:prstGeom>
            <a:grp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700" dirty="0"/>
                <a:t>2,965 </a:t>
              </a:r>
              <a:r>
                <a:rPr lang="en-US" sz="2700" b="1" dirty="0"/>
                <a:t>(92%)</a:t>
              </a:r>
            </a:p>
            <a:p>
              <a:pPr algn="ctr"/>
              <a:r>
                <a:rPr lang="en-US" sz="2700" dirty="0"/>
                <a:t>Vaccinated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1BC2A5C-73B7-3C03-584A-50D3A76CD020}"/>
                </a:ext>
              </a:extLst>
            </p:cNvPr>
            <p:cNvCxnSpPr>
              <a:cxnSpLocks/>
            </p:cNvCxnSpPr>
            <p:nvPr/>
          </p:nvCxnSpPr>
          <p:spPr>
            <a:xfrm>
              <a:off x="8876144" y="3740726"/>
              <a:ext cx="0" cy="738909"/>
            </a:xfrm>
            <a:prstGeom prst="straightConnector1">
              <a:avLst/>
            </a:prstGeom>
            <a:grpFill/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40AE779-EAFE-2F14-E592-A826FD85A0FB}"/>
              </a:ext>
            </a:extLst>
          </p:cNvPr>
          <p:cNvSpPr txBox="1"/>
          <p:nvPr/>
        </p:nvSpPr>
        <p:spPr>
          <a:xfrm>
            <a:off x="9913649" y="2180848"/>
            <a:ext cx="559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Defaulter Tracing</a:t>
            </a:r>
          </a:p>
        </p:txBody>
      </p:sp>
    </p:spTree>
    <p:extLst>
      <p:ext uri="{BB962C8B-B14F-4D97-AF65-F5344CB8AC3E}">
        <p14:creationId xmlns:p14="http://schemas.microsoft.com/office/powerpoint/2010/main" val="2688469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313127" y="2857565"/>
            <a:ext cx="17661746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This assessment demonstrates that routine catch-up vaccination can be </a:t>
            </a:r>
            <a:r>
              <a:rPr lang="en-US" sz="4000" b="1" dirty="0"/>
              <a:t>feasibly integrated </a:t>
            </a:r>
            <a:r>
              <a:rPr lang="en-US" sz="4000" dirty="0"/>
              <a:t>into </a:t>
            </a:r>
            <a:r>
              <a:rPr lang="en-US" sz="4000" b="1" dirty="0"/>
              <a:t>existing RI systems </a:t>
            </a:r>
            <a:r>
              <a:rPr lang="en-US" sz="4000" dirty="0"/>
              <a:t>in resource-constrained settings</a:t>
            </a:r>
            <a:r>
              <a:rPr lang="en-US" sz="4000" b="1" dirty="0"/>
              <a:t>​​ </a:t>
            </a:r>
            <a:r>
              <a:rPr lang="en-US" sz="4000" dirty="0"/>
              <a:t>and contributes to increased vaccination coverage among children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Catch-up can help address </a:t>
            </a:r>
            <a:r>
              <a:rPr lang="en-US" sz="4000" b="1" dirty="0"/>
              <a:t>missed opportunities for vaccination</a:t>
            </a:r>
            <a:r>
              <a:rPr lang="en-US" sz="4000" dirty="0"/>
              <a:t>, and </a:t>
            </a:r>
            <a:r>
              <a:rPr lang="en-US" sz="4000" b="1" dirty="0"/>
              <a:t>dropout rates- </a:t>
            </a:r>
            <a:r>
              <a:rPr lang="en-US" sz="4000" dirty="0"/>
              <a:t>key barriers to achieving full immunization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​​Catch-up implementation directly addressed existing gaps in coverage by </a:t>
            </a:r>
            <a:r>
              <a:rPr lang="en-US" sz="4000" b="1" dirty="0"/>
              <a:t>repositioning </a:t>
            </a:r>
            <a:r>
              <a:rPr lang="en-US" sz="4000" dirty="0"/>
              <a:t>screening, structuring appointments, standardizing recording, and creating clear referral pathways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This assessment demonstrates that </a:t>
            </a:r>
            <a:r>
              <a:rPr lang="en-US" sz="4000" b="1" dirty="0"/>
              <a:t>under-immunization </a:t>
            </a:r>
            <a:r>
              <a:rPr lang="en-US" sz="4000" dirty="0"/>
              <a:t>can be recovered through </a:t>
            </a:r>
            <a:r>
              <a:rPr lang="en-US" sz="4000" b="1" dirty="0"/>
              <a:t>better organization of routine services </a:t>
            </a:r>
            <a:r>
              <a:rPr lang="en-US" sz="4000" dirty="0"/>
              <a:t>without additional infrastructure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+mj-lt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7A76F05-5559-B57A-DE69-69F26CAF4158}"/>
              </a:ext>
            </a:extLst>
          </p:cNvPr>
          <p:cNvSpPr txBox="1"/>
          <p:nvPr/>
        </p:nvSpPr>
        <p:spPr>
          <a:xfrm>
            <a:off x="3588162" y="1420521"/>
            <a:ext cx="151824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Feasibility and Institutionalization of Catch-Up Vaccination</a:t>
            </a: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1CB8-C185-BE14-6B97-C9E89A3E3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6916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Persistent Challenges and Study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D4913-61B5-F82A-0ABC-C0FBF477D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933700"/>
            <a:ext cx="16459200" cy="5433941"/>
          </a:xfrm>
        </p:spPr>
        <p:txBody>
          <a:bodyPr>
            <a:normAutofit/>
          </a:bodyPr>
          <a:lstStyle/>
          <a:p>
            <a:r>
              <a:rPr lang="en-US" sz="3600" dirty="0"/>
              <a:t>Staff shortages, competing workload, vaccine stock-outs, incomplete contact information, and caregiver mobility were the key challenges</a:t>
            </a:r>
          </a:p>
          <a:p>
            <a:r>
              <a:rPr lang="en-US" sz="3600" dirty="0"/>
              <a:t>Programmatic implementation evaluation, not designed for causal attribution</a:t>
            </a:r>
          </a:p>
          <a:p>
            <a:r>
              <a:rPr lang="en-US" sz="3600" dirty="0"/>
              <a:t>Concurrent system factors may influence improvements</a:t>
            </a:r>
          </a:p>
          <a:p>
            <a:r>
              <a:rPr lang="en-US" sz="3600" dirty="0"/>
              <a:t>Routine data is vulnerable to documentation error despite efforts to strengthen concordance</a:t>
            </a:r>
          </a:p>
          <a:p>
            <a:r>
              <a:rPr lang="en-US" sz="3600" dirty="0"/>
              <a:t>This assessment focuses on implementation and service delivery outcomes, not antigen-specific coverage changes or long-term completion trajectories</a:t>
            </a:r>
          </a:p>
        </p:txBody>
      </p:sp>
    </p:spTree>
    <p:extLst>
      <p:ext uri="{BB962C8B-B14F-4D97-AF65-F5344CB8AC3E}">
        <p14:creationId xmlns:p14="http://schemas.microsoft.com/office/powerpoint/2010/main" val="626892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3B2-A6F7-61E0-F608-0D9F63FC9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638"/>
            <a:ext cx="16661331" cy="11430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highlight>
                  <a:srgbClr val="000080"/>
                </a:highlight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D9809-F49E-3009-5B52-4AAF31D7A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331" y="2171700"/>
            <a:ext cx="16459200" cy="6376113"/>
          </a:xfrm>
        </p:spPr>
        <p:txBody>
          <a:bodyPr>
            <a:noAutofit/>
          </a:bodyPr>
          <a:lstStyle/>
          <a:p>
            <a:r>
              <a:rPr lang="en-US" sz="3600" dirty="0"/>
              <a:t>Routine catch-up vaccination can be </a:t>
            </a:r>
            <a:r>
              <a:rPr lang="en-US" sz="3600" b="1" dirty="0"/>
              <a:t>embedded </a:t>
            </a:r>
            <a:r>
              <a:rPr lang="en-US" sz="3600" dirty="0"/>
              <a:t>within primary healthcare delivery</a:t>
            </a:r>
          </a:p>
          <a:p>
            <a:r>
              <a:rPr lang="en-US" sz="3600" dirty="0"/>
              <a:t>​</a:t>
            </a:r>
            <a:r>
              <a:rPr lang="en-US" sz="3600" b="1" dirty="0"/>
              <a:t>​Routine catch-up addresses</a:t>
            </a:r>
            <a:r>
              <a:rPr lang="en-US" sz="3600" dirty="0"/>
              <a:t> missed opportunities for vaccination at both the facility and community levels</a:t>
            </a:r>
          </a:p>
          <a:p>
            <a:r>
              <a:rPr lang="en-US" sz="3600" b="1" dirty="0"/>
              <a:t>​​Systematic screening </a:t>
            </a:r>
            <a:r>
              <a:rPr lang="en-US" sz="3600" dirty="0"/>
              <a:t>at every contact, continuity mechanisms (appointments, defaulter tracing), accurate documentation, and robust community follow-up are </a:t>
            </a:r>
            <a:r>
              <a:rPr lang="en-US" sz="3600" b="1" dirty="0"/>
              <a:t>key to success</a:t>
            </a:r>
          </a:p>
          <a:p>
            <a:r>
              <a:rPr lang="en-US" sz="3600" dirty="0"/>
              <a:t>​</a:t>
            </a:r>
            <a:r>
              <a:rPr lang="en-US" sz="3600" b="1" dirty="0"/>
              <a:t>​Routinization of catch-up</a:t>
            </a:r>
            <a:r>
              <a:rPr lang="en-US" sz="3600" dirty="0"/>
              <a:t> responds to the pressing global immunization challenge of recovering under-immunized children without exclusive reliance on campaigns</a:t>
            </a:r>
          </a:p>
          <a:p>
            <a:r>
              <a:rPr lang="en-US" sz="3600" dirty="0"/>
              <a:t>​</a:t>
            </a:r>
            <a:r>
              <a:rPr lang="en-US" sz="3600" b="1" dirty="0"/>
              <a:t>​</a:t>
            </a:r>
            <a:r>
              <a:rPr lang="en-US" sz="3600" dirty="0"/>
              <a:t>This assessment </a:t>
            </a:r>
            <a:r>
              <a:rPr lang="en-US" sz="3600" b="1" dirty="0"/>
              <a:t>offers policy-relevant and scalable lessons for Kenya </a:t>
            </a:r>
            <a:r>
              <a:rPr lang="en-US" sz="3600" dirty="0"/>
              <a:t>and other low- and middle-income settings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65148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265872" y="2084784"/>
            <a:ext cx="5534025" cy="6117432"/>
          </a:xfrm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u="sng" dirty="0"/>
              <a:t>Acknowledgements</a:t>
            </a:r>
          </a:p>
          <a:p>
            <a:r>
              <a:rPr lang="en-US" sz="3600" b="1" dirty="0"/>
              <a:t>National Vaccine Immunization Program</a:t>
            </a:r>
          </a:p>
          <a:p>
            <a:r>
              <a:rPr lang="en-US" sz="3600" b="1" dirty="0"/>
              <a:t>Siaya County Health Department</a:t>
            </a:r>
          </a:p>
          <a:p>
            <a:r>
              <a:rPr lang="en-US" sz="3600" b="1" dirty="0"/>
              <a:t>CIHEB Kenya TRACK Program </a:t>
            </a:r>
          </a:p>
          <a:p>
            <a:r>
              <a:rPr lang="en-US" sz="3600" b="1" dirty="0"/>
              <a:t>Global Immunization Division, US CDC</a:t>
            </a:r>
          </a:p>
        </p:txBody>
      </p:sp>
      <p:pic>
        <p:nvPicPr>
          <p:cNvPr id="4" name="Picture 3" descr="A group of people reading a book&#10;&#10;Description automatically generated with low confidence">
            <a:extLst>
              <a:ext uri="{FF2B5EF4-FFF2-40B4-BE49-F238E27FC236}">
                <a16:creationId xmlns:a16="http://schemas.microsoft.com/office/drawing/2014/main" id="{D343A20F-BE39-3A05-C02A-02AC985D8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22" y="807178"/>
            <a:ext cx="12115050" cy="8070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7062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21" t="-22000" r="-117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1182</Words>
  <Application>Microsoft Office PowerPoint</Application>
  <PresentationFormat>Custom</PresentationFormat>
  <Paragraphs>136</Paragraphs>
  <Slides>15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 Bold Italics</vt:lpstr>
      <vt:lpstr>Brush Script MT</vt:lpstr>
      <vt:lpstr>Wingdings</vt:lpstr>
      <vt:lpstr>Avenir Next LT Pro</vt:lpstr>
      <vt:lpstr>Calibri</vt:lpstr>
      <vt:lpstr>Arial</vt:lpstr>
      <vt:lpstr>Aptos</vt:lpstr>
      <vt:lpstr>Garamond</vt:lpstr>
      <vt:lpstr>Arial Bold</vt:lpstr>
      <vt:lpstr>Office Theme</vt:lpstr>
      <vt:lpstr>2_Office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 Strategies used to strengthen routine catch-up vaccination in Siaya  </vt:lpstr>
      <vt:lpstr>Monitoring &amp; Evaluation and Data analysis</vt:lpstr>
      <vt:lpstr>Results: Training and mentorship reached 2,153 healthcare workers</vt:lpstr>
      <vt:lpstr>Catch-up vaccination contributed to 18% of total doses administered  (Jan 2024–Sept 2024)</vt:lpstr>
      <vt:lpstr>Rapid scale-up of appointment systems improved adherence, with more children vaccinated </vt:lpstr>
      <vt:lpstr>Defaulter Tracing </vt:lpstr>
      <vt:lpstr>PowerPoint Presentation</vt:lpstr>
      <vt:lpstr>Persistent Challenges and Study Limitations</vt:lpstr>
      <vt:lpstr>Conclusion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Dr. Christina Mwachari</dc:creator>
  <cp:lastModifiedBy>Mwachari, Christina</cp:lastModifiedBy>
  <cp:revision>5</cp:revision>
  <dcterms:created xsi:type="dcterms:W3CDTF">2006-08-16T00:00:00Z</dcterms:created>
  <dcterms:modified xsi:type="dcterms:W3CDTF">2026-05-06T07:03:17Z</dcterms:modified>
  <dc:identifier>DAHHYIZfiEY</dc:identifier>
</cp:coreProperties>
</file>